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1"/>
  </p:notesMasterIdLst>
  <p:sldIdLst>
    <p:sldId id="256" r:id="rId5"/>
    <p:sldId id="258" r:id="rId6"/>
    <p:sldId id="259" r:id="rId7"/>
    <p:sldId id="282" r:id="rId8"/>
    <p:sldId id="274" r:id="rId9"/>
    <p:sldId id="285" r:id="rId10"/>
    <p:sldId id="275" r:id="rId11"/>
    <p:sldId id="276" r:id="rId12"/>
    <p:sldId id="283" r:id="rId13"/>
    <p:sldId id="277" r:id="rId14"/>
    <p:sldId id="278" r:id="rId15"/>
    <p:sldId id="279" r:id="rId16"/>
    <p:sldId id="281" r:id="rId17"/>
    <p:sldId id="280" r:id="rId18"/>
    <p:sldId id="265" r:id="rId19"/>
    <p:sldId id="271" r:id="rId20"/>
  </p:sldIdLst>
  <p:sldSz cx="18288000" cy="10287000"/>
  <p:notesSz cx="6858000" cy="9144000"/>
  <p:embeddedFontLst>
    <p:embeddedFont>
      <p:font typeface="Gotham" panose="020B0604020202020204" charset="0"/>
      <p:regular r:id="rId22"/>
    </p:embeddedFont>
    <p:embeddedFont>
      <p:font typeface="Gotham Bold" panose="020B0604020202020204" charset="0"/>
      <p:regular r:id="rId23"/>
    </p:embeddedFont>
    <p:embeddedFont>
      <p:font typeface="Times New Roman Condensed" panose="020B0604020202020204" charset="0"/>
      <p:regular r:id="rId24"/>
    </p:embeddedFont>
    <p:embeddedFont>
      <p:font typeface="Times New Roman Condensed Italics"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1" userDrawn="1">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C2EB77-C38B-2840-CF01-C3B6645644AF}" name="Lukas Janotka (s)" initials="" userId="S::lukas.janotka@students.fhnw.ch::429f37fd-5296-44f6-8fbf-97f2f51f47d8" providerId="AD"/>
  <p188:author id="{F1691A79-3E76-88DA-C492-A6FE2006506B}" name="Ellona Tsap (s)" initials="ET" userId="S::ellona.tsap@students.fhnw.ch::8f0a8606-a4ba-4d9e-bfaf-815edae26d45" providerId="AD"/>
  <p188:author id="{AB4D25AE-DCA0-CD18-3579-D669A76AFEA5}" name="Ramona Steinauer (s)" initials="RS" userId="S::ramona.steinauer@students.fhnw.ch::d0b1642c-a7c8-4b50-b845-0f7e8eeee0a8" providerId="AD"/>
  <p188:author id="{2286CAC5-B2A6-DF29-D93F-AB8E42651BEF}" name="Patricia Abel (s)" initials="" userId="S::patricia.abel@students.fhnw.ch::1a50dc29-331e-4def-a367-8745fc9688f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4714"/>
    <a:srgbClr val="E6E5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C710F6-85C6-448E-8D37-59A5F39179E2}" v="4" dt="2025-06-02T16:38:06.899"/>
    <p1510:client id="{7C814930-9CD2-4D27-B623-417505523B60}" v="1" dt="2025-06-02T16:37:00.355"/>
    <p1510:client id="{811EF05F-3B17-C013-9EE8-039917C593D6}" v="16" dt="2025-06-02T15:02:55.065"/>
    <p1510:client id="{8680EA9E-CA74-4EAD-B54A-D114A0146F73}" v="1271" dt="2025-06-03T09:29:40.087"/>
    <p1510:client id="{8997B22D-68B8-4140-9D6F-4603701A489C}" v="34" dt="2025-06-02T16:35:23.399"/>
    <p1510:client id="{BBBAD514-7097-D72B-B489-6767CE8A6FB0}" v="1" dt="2025-06-02T17:24:02.382"/>
    <p1510:client id="{C5F63F41-A422-4FCB-93B6-CCCFE51ABC71}" v="854" dt="2025-06-03T10:25:27.350"/>
    <p1510:client id="{C7340258-333E-484B-9118-C039027EC84E}" v="132" dt="2025-06-03T10:52:19.489"/>
    <p1510:client id="{CD4B461F-4E49-4BEC-91FE-7738EC370F3E}" v="5791" dt="2025-06-03T10:25:04.4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873" autoAdjust="0"/>
  </p:normalViewPr>
  <p:slideViewPr>
    <p:cSldViewPr snapToGrid="0">
      <p:cViewPr varScale="1">
        <p:scale>
          <a:sx n="40" d="100"/>
          <a:sy n="40" d="100"/>
        </p:scale>
        <p:origin x="900" y="64"/>
      </p:cViewPr>
      <p:guideLst>
        <p:guide orient="horz" pos="2151"/>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312D05-A031-45BC-A60F-05AB5F957CA5}" type="datetimeFigureOut">
              <a:rPr lang="en-GB" smtClean="0"/>
              <a:t>03/06/2025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9A12F1-4B2C-481E-BD20-283602D2EB0E}" type="slidenum">
              <a:rPr lang="en-GB" smtClean="0"/>
              <a:t>‹#›</a:t>
            </a:fld>
            <a:endParaRPr lang="en-GB"/>
          </a:p>
        </p:txBody>
      </p:sp>
    </p:spTree>
    <p:extLst>
      <p:ext uri="{BB962C8B-B14F-4D97-AF65-F5344CB8AC3E}">
        <p14:creationId xmlns:p14="http://schemas.microsoft.com/office/powerpoint/2010/main" val="940085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None/>
            </a:pPr>
            <a:r>
              <a:rPr lang="cs-CZ" b="1" i="0" u="none" strike="noStrike">
                <a:solidFill>
                  <a:srgbClr val="000000"/>
                </a:solidFill>
                <a:effectLst/>
                <a:latin typeface="Calibri" panose="020F0502020204030204" pitchFamily="34" charset="0"/>
              </a:rPr>
              <a:t>10 seconds. </a:t>
            </a:r>
            <a:r>
              <a:rPr lang="en-US" b="0" i="0">
                <a:solidFill>
                  <a:srgbClr val="444444"/>
                </a:solidFill>
                <a:effectLst/>
                <a:latin typeface="Calibri" panose="020F0502020204030204" pitchFamily="34" charset="0"/>
              </a:rPr>
              <a:t>​</a:t>
            </a:r>
          </a:p>
          <a:p>
            <a:pPr algn="l" rtl="0" fontAlgn="base"/>
            <a:r>
              <a:rPr lang="cs-CZ" b="0" i="0" u="none" strike="noStrike">
                <a:solidFill>
                  <a:srgbClr val="000000"/>
                </a:solidFill>
                <a:effectLst/>
                <a:latin typeface="Calibri" panose="020F0502020204030204" pitchFamily="34" charset="0"/>
              </a:rPr>
              <a:t>We are proud to present how we automated the process of handling incoming Purchase Orders by customer service within Food-processing equipment manufacturer </a:t>
            </a:r>
            <a:endParaRPr lang="en-US" b="0" i="0">
              <a:solidFill>
                <a:srgbClr val="444444"/>
              </a:solidFill>
              <a:effectLst/>
              <a:latin typeface="Calibri" panose="020F0502020204030204" pitchFamily="34" charset="0"/>
            </a:endParaRPr>
          </a:p>
          <a:p>
            <a:endParaRPr lang="en-GB"/>
          </a:p>
        </p:txBody>
      </p:sp>
      <p:sp>
        <p:nvSpPr>
          <p:cNvPr id="4" name="Slide Number Placeholder 3"/>
          <p:cNvSpPr>
            <a:spLocks noGrp="1"/>
          </p:cNvSpPr>
          <p:nvPr>
            <p:ph type="sldNum" sz="quarter" idx="5"/>
          </p:nvPr>
        </p:nvSpPr>
        <p:spPr/>
        <p:txBody>
          <a:bodyPr/>
          <a:lstStyle/>
          <a:p>
            <a:fld id="{D09A12F1-4B2C-481E-BD20-283602D2EB0E}" type="slidenum">
              <a:rPr lang="en-GB" smtClean="0"/>
              <a:t>1</a:t>
            </a:fld>
            <a:endParaRPr lang="en-GB"/>
          </a:p>
        </p:txBody>
      </p:sp>
    </p:spTree>
    <p:extLst>
      <p:ext uri="{BB962C8B-B14F-4D97-AF65-F5344CB8AC3E}">
        <p14:creationId xmlns:p14="http://schemas.microsoft.com/office/powerpoint/2010/main" val="60597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b="1" i="0" u="none" strike="noStrike">
                <a:solidFill>
                  <a:srgbClr val="000000"/>
                </a:solidFill>
                <a:effectLst/>
                <a:latin typeface="Calibri" panose="020F0502020204030204" pitchFamily="34" charset="0"/>
              </a:rPr>
              <a:t>Patricia</a:t>
            </a:r>
          </a:p>
          <a:p>
            <a:pPr marL="171450" indent="-171450">
              <a:buFontTx/>
              <a:buChar char="-"/>
            </a:pPr>
            <a:r>
              <a:rPr lang="en-GB"/>
              <a:t>When customers want to place an order, Buddy guides them by sharing a sample text and a direct link to our digital order form. </a:t>
            </a:r>
          </a:p>
          <a:p>
            <a:pPr marL="171450" indent="-171450">
              <a:buFontTx/>
              <a:buChar char="-"/>
            </a:pPr>
            <a:r>
              <a:rPr lang="en-GB"/>
              <a:t>Ensures a smooth start to the ordering process</a:t>
            </a:r>
            <a:endParaRPr lang="de-LI"/>
          </a:p>
        </p:txBody>
      </p:sp>
      <p:sp>
        <p:nvSpPr>
          <p:cNvPr id="4" name="Slide Number Placeholder 3"/>
          <p:cNvSpPr>
            <a:spLocks noGrp="1"/>
          </p:cNvSpPr>
          <p:nvPr>
            <p:ph type="sldNum" sz="quarter" idx="5"/>
          </p:nvPr>
        </p:nvSpPr>
        <p:spPr/>
        <p:txBody>
          <a:bodyPr/>
          <a:lstStyle/>
          <a:p>
            <a:fld id="{D09A12F1-4B2C-481E-BD20-283602D2EB0E}" type="slidenum">
              <a:rPr lang="en-GB" smtClean="0"/>
              <a:t>11</a:t>
            </a:fld>
            <a:endParaRPr lang="en-GB"/>
          </a:p>
        </p:txBody>
      </p:sp>
    </p:spTree>
    <p:extLst>
      <p:ext uri="{BB962C8B-B14F-4D97-AF65-F5344CB8AC3E}">
        <p14:creationId xmlns:p14="http://schemas.microsoft.com/office/powerpoint/2010/main" val="4100003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b="1"/>
              <a:t>Patricia</a:t>
            </a:r>
          </a:p>
          <a:p>
            <a:pPr marL="171450" indent="-171450">
              <a:buFontTx/>
              <a:buChar char="-"/>
            </a:pPr>
            <a:r>
              <a:rPr lang="en-GB"/>
              <a:t>For order status requests, Buddy asks for the order number and email address</a:t>
            </a:r>
          </a:p>
          <a:p>
            <a:pPr marL="171450" indent="-171450">
              <a:buFontTx/>
              <a:buChar char="-"/>
            </a:pPr>
            <a:r>
              <a:rPr lang="en-GB"/>
              <a:t>Information gets send via a MAKE flow to the Customer Inquiries </a:t>
            </a:r>
            <a:r>
              <a:rPr lang="en-GB" err="1"/>
              <a:t>gSheet</a:t>
            </a:r>
            <a:endParaRPr lang="en-GB"/>
          </a:p>
          <a:p>
            <a:pPr marL="171450" indent="-171450">
              <a:buFontTx/>
              <a:buChar char="-"/>
            </a:pPr>
            <a:r>
              <a:rPr lang="en-GB"/>
              <a:t>Here the team can prepare themselves for the customer contact and follow up the request within 24 hours, leaving a good impression on the customer</a:t>
            </a:r>
          </a:p>
        </p:txBody>
      </p:sp>
      <p:sp>
        <p:nvSpPr>
          <p:cNvPr id="4" name="Slide Number Placeholder 3"/>
          <p:cNvSpPr>
            <a:spLocks noGrp="1"/>
          </p:cNvSpPr>
          <p:nvPr>
            <p:ph type="sldNum" sz="quarter" idx="5"/>
          </p:nvPr>
        </p:nvSpPr>
        <p:spPr/>
        <p:txBody>
          <a:bodyPr/>
          <a:lstStyle/>
          <a:p>
            <a:fld id="{D09A12F1-4B2C-481E-BD20-283602D2EB0E}" type="slidenum">
              <a:rPr lang="en-GB" smtClean="0"/>
              <a:t>12</a:t>
            </a:fld>
            <a:endParaRPr lang="en-GB"/>
          </a:p>
        </p:txBody>
      </p:sp>
    </p:spTree>
    <p:extLst>
      <p:ext uri="{BB962C8B-B14F-4D97-AF65-F5344CB8AC3E}">
        <p14:creationId xmlns:p14="http://schemas.microsoft.com/office/powerpoint/2010/main" val="4233504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b="1" i="0" u="none" strike="noStrike">
                <a:solidFill>
                  <a:srgbClr val="000000"/>
                </a:solidFill>
                <a:effectLst/>
                <a:latin typeface="Calibri" panose="020F0502020204030204" pitchFamily="34" charset="0"/>
              </a:rPr>
              <a:t>Patricia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 For order changes or cancellations, Buddy explains that these require direct communication with the customer service team.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Customers are prompted to email their order details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intentionally adds a small hurdle to discourage excessive changes and cancellations.</a:t>
            </a:r>
          </a:p>
          <a:p>
            <a:endParaRPr lang="de-LI"/>
          </a:p>
        </p:txBody>
      </p:sp>
      <p:sp>
        <p:nvSpPr>
          <p:cNvPr id="4" name="Slide Number Placeholder 3"/>
          <p:cNvSpPr>
            <a:spLocks noGrp="1"/>
          </p:cNvSpPr>
          <p:nvPr>
            <p:ph type="sldNum" sz="quarter" idx="5"/>
          </p:nvPr>
        </p:nvSpPr>
        <p:spPr/>
        <p:txBody>
          <a:bodyPr/>
          <a:lstStyle/>
          <a:p>
            <a:fld id="{D09A12F1-4B2C-481E-BD20-283602D2EB0E}" type="slidenum">
              <a:rPr lang="en-GB" smtClean="0"/>
              <a:t>13</a:t>
            </a:fld>
            <a:endParaRPr lang="en-GB"/>
          </a:p>
        </p:txBody>
      </p:sp>
    </p:spTree>
    <p:extLst>
      <p:ext uri="{BB962C8B-B14F-4D97-AF65-F5344CB8AC3E}">
        <p14:creationId xmlns:p14="http://schemas.microsoft.com/office/powerpoint/2010/main" val="1609191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b="1" i="0" u="none" strike="noStrike">
                <a:solidFill>
                  <a:srgbClr val="000000"/>
                </a:solidFill>
                <a:effectLst/>
                <a:latin typeface="Calibri" panose="020F0502020204030204" pitchFamily="34" charset="0"/>
              </a:rPr>
              <a:t>Patricia</a:t>
            </a:r>
          </a:p>
          <a:p>
            <a:pPr marL="171450" indent="-171450">
              <a:buFontTx/>
              <a:buChar char="-"/>
            </a:pPr>
            <a:r>
              <a:rPr lang="en-GB"/>
              <a:t>Return inquiries are handled by a second specialized agent, the </a:t>
            </a:r>
            <a:r>
              <a:rPr lang="en-GB" i="1"/>
              <a:t>Return Specialist</a:t>
            </a:r>
            <a:r>
              <a:rPr lang="en-GB"/>
              <a:t>. </a:t>
            </a:r>
          </a:p>
          <a:p>
            <a:pPr marL="171450" indent="-171450">
              <a:buFontTx/>
              <a:buChar char="-"/>
            </a:pPr>
            <a:r>
              <a:rPr lang="en-GB"/>
              <a:t>Prevents overload in the chatbot’s main knowledge base &amp; gives higher quality answers</a:t>
            </a:r>
          </a:p>
          <a:p>
            <a:pPr marL="171450" indent="-171450">
              <a:buFontTx/>
              <a:buChar char="-"/>
            </a:pPr>
            <a:r>
              <a:rPr lang="en-GB"/>
              <a:t>When a customer wants to return a product, the Return Specialist checks the validity and sends the claim to the complaints team</a:t>
            </a:r>
          </a:p>
          <a:p>
            <a:pPr marL="171450" indent="-171450">
              <a:buFontTx/>
              <a:buChar char="-"/>
            </a:pPr>
            <a:r>
              <a:rPr lang="en-GB"/>
              <a:t>The internal complaints team will get the notification about the return inquiry</a:t>
            </a:r>
          </a:p>
          <a:p>
            <a:endParaRPr lang="de-LI"/>
          </a:p>
        </p:txBody>
      </p:sp>
      <p:sp>
        <p:nvSpPr>
          <p:cNvPr id="4" name="Slide Number Placeholder 3"/>
          <p:cNvSpPr>
            <a:spLocks noGrp="1"/>
          </p:cNvSpPr>
          <p:nvPr>
            <p:ph type="sldNum" sz="quarter" idx="5"/>
          </p:nvPr>
        </p:nvSpPr>
        <p:spPr/>
        <p:txBody>
          <a:bodyPr/>
          <a:lstStyle/>
          <a:p>
            <a:fld id="{D09A12F1-4B2C-481E-BD20-283602D2EB0E}" type="slidenum">
              <a:rPr lang="en-GB" smtClean="0"/>
              <a:t>14</a:t>
            </a:fld>
            <a:endParaRPr lang="en-GB"/>
          </a:p>
        </p:txBody>
      </p:sp>
    </p:spTree>
    <p:extLst>
      <p:ext uri="{BB962C8B-B14F-4D97-AF65-F5344CB8AC3E}">
        <p14:creationId xmlns:p14="http://schemas.microsoft.com/office/powerpoint/2010/main" val="3036342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Ramona 90 Seconds</a:t>
            </a:r>
          </a:p>
          <a:p>
            <a:endParaRPr lang="en-GB" b="1"/>
          </a:p>
          <a:p>
            <a:r>
              <a:rPr lang="en-US" sz="1200" dirty="0">
                <a:solidFill>
                  <a:srgbClr val="0E4714"/>
                </a:solidFill>
                <a:latin typeface="Gotham"/>
                <a:cs typeface="Gotham"/>
                <a:sym typeface="Gotham"/>
              </a:rPr>
              <a:t>Thank you very much Patricia and Ellona</a:t>
            </a:r>
          </a:p>
          <a:p>
            <a:r>
              <a:rPr lang="en-US" sz="1200" dirty="0">
                <a:solidFill>
                  <a:srgbClr val="0E4714"/>
                </a:solidFill>
                <a:latin typeface="Gotham"/>
                <a:cs typeface="Gotham"/>
                <a:sym typeface="Gotham"/>
              </a:rPr>
              <a:t>To conclude we also would like to give you a quick outlook on further opportunities we see or like to improve</a:t>
            </a:r>
          </a:p>
          <a:p>
            <a:endParaRPr lang="en-US" sz="1200" dirty="0">
              <a:solidFill>
                <a:srgbClr val="0E4714"/>
              </a:solidFill>
              <a:latin typeface="Gotham"/>
              <a:cs typeface="Gotham"/>
              <a:sym typeface="Gotham"/>
            </a:endParaRPr>
          </a:p>
          <a:p>
            <a:r>
              <a:rPr lang="en-US" sz="1200">
                <a:solidFill>
                  <a:srgbClr val="0E4714"/>
                </a:solidFill>
                <a:latin typeface="Gotham"/>
                <a:cs typeface="Gotham"/>
                <a:sym typeface="Gotham"/>
              </a:rPr>
              <a:t>Currently “officially” returns are not allowed, however, they can be done with prior written authorization from the seller – therefore, we recommend establishing an official and proper returns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rgbClr val="0E4714"/>
              </a:solidFill>
              <a:latin typeface="Gotham"/>
              <a:cs typeface="Gotham"/>
              <a:sym typeface="Gotha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In regard of the Google Form, before implementing we would need to update the </a:t>
            </a:r>
            <a:r>
              <a:rPr lang="en-US" sz="1200">
                <a:solidFill>
                  <a:srgbClr val="0E4714"/>
                </a:solidFill>
                <a:latin typeface="Gotham"/>
                <a:cs typeface="Gotham"/>
                <a:sym typeface="Gotham"/>
              </a:rPr>
              <a:t>order fields to specifically match your expectations and</a:t>
            </a:r>
            <a:br>
              <a:rPr lang="en-US" sz="1200">
                <a:solidFill>
                  <a:srgbClr val="0E4714"/>
                </a:solidFill>
                <a:latin typeface="Gotham"/>
                <a:cs typeface="Gotham"/>
                <a:sym typeface="Gotham"/>
              </a:rPr>
            </a:br>
            <a:r>
              <a:rPr lang="en-US" sz="1200">
                <a:solidFill>
                  <a:srgbClr val="0E4714"/>
                </a:solidFill>
                <a:latin typeface="Gotham"/>
                <a:cs typeface="Gotham"/>
                <a:sym typeface="Gotham"/>
              </a:rPr>
              <a:t>make sure the Order ID is autogenerated and not a required field for the customer.</a:t>
            </a:r>
            <a:endParaRPr lang="en-US" sz="1000"/>
          </a:p>
          <a:p>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E4714"/>
                </a:solidFill>
                <a:latin typeface="Gotham"/>
                <a:cs typeface="Gotham"/>
                <a:sym typeface="Gotham"/>
              </a:rPr>
              <a:t>As already quickly mentioned, our AI Agent Buddy has great potential, his abilities are expandable as for e.g. to handle a variety of more complex queries, to </a:t>
            </a:r>
            <a:r>
              <a:rPr lang="en-US" sz="1200" dirty="0">
                <a:solidFill>
                  <a:srgbClr val="0E4714"/>
                </a:solidFill>
                <a:latin typeface="Gotham"/>
                <a:cs typeface="Gotham"/>
                <a:sym typeface="Gotham"/>
              </a:rPr>
              <a:t>speak different </a:t>
            </a:r>
            <a:r>
              <a:rPr lang="en-US" sz="1200">
                <a:solidFill>
                  <a:srgbClr val="0E4714"/>
                </a:solidFill>
                <a:latin typeface="Gotham"/>
                <a:cs typeface="Gotham"/>
                <a:sym typeface="Gotham"/>
              </a:rPr>
              <a:t>languages, or to integrate with our hotline to ensure 24/7 availability for customers.</a:t>
            </a:r>
            <a:endParaRPr lang="en-US" sz="1200"/>
          </a:p>
          <a:p>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E4714"/>
                </a:solidFill>
                <a:latin typeface="Gotham" panose="020B0604020202020204" charset="0"/>
                <a:cs typeface="Gotham" panose="020B0604020202020204" charset="0"/>
              </a:rPr>
              <a:t>The elimination of the manual tasks allows to not only safe costs within the process but also to restructure our customer service team and allocate our resources more efficiently to more important tasks </a:t>
            </a:r>
            <a:r>
              <a:rPr lang="en-US" sz="1200" dirty="0">
                <a:solidFill>
                  <a:srgbClr val="0E4714"/>
                </a:solidFill>
                <a:latin typeface="Gotham" panose="020B0604020202020204" charset="0"/>
                <a:cs typeface="Gotham" panose="020B0604020202020204" charset="0"/>
              </a:rPr>
              <a:t>and project </a:t>
            </a:r>
            <a:r>
              <a:rPr lang="en-US" sz="1200">
                <a:solidFill>
                  <a:srgbClr val="0E4714"/>
                </a:solidFill>
                <a:latin typeface="Gotham" panose="020B0604020202020204" charset="0"/>
                <a:cs typeface="Gotham" panose="020B0604020202020204" charset="0"/>
              </a:rPr>
              <a:t>ahead</a:t>
            </a:r>
            <a:r>
              <a:rPr lang="en-US" sz="1200" dirty="0">
                <a:solidFill>
                  <a:srgbClr val="0E4714"/>
                </a:solidFill>
                <a:latin typeface="Gotham" panose="020B0604020202020204" charset="0"/>
                <a:cs typeface="Gotham" panose="020B060402020202020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E4714"/>
              </a:solidFill>
              <a:latin typeface="Gotham" panose="020B0604020202020204" charset="0"/>
              <a:cs typeface="Gotham"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0E4714"/>
              </a:solidFill>
              <a:latin typeface="Gotham" panose="020B0604020202020204" charset="0"/>
              <a:cs typeface="Gotham"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noProof="0">
                <a:solidFill>
                  <a:srgbClr val="0E4714"/>
                </a:solidFill>
                <a:latin typeface="Gotham" panose="020B0604020202020204" charset="0"/>
                <a:cs typeface="Gotham" panose="020B0604020202020204" charset="0"/>
              </a:rPr>
              <a:t>To align closer with the business need we advise to explore the potential to integrate the proposed changes with internal ERP and/or CRM systems for a an even more seamless process e.g. pull inventory availability directly from SAP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0E4714"/>
              </a:solidFill>
              <a:latin typeface="Gotham" panose="020B0604020202020204" charset="0"/>
              <a:cs typeface="Gotham" panose="020B0604020202020204" charset="0"/>
            </a:endParaRPr>
          </a:p>
        </p:txBody>
      </p:sp>
      <p:sp>
        <p:nvSpPr>
          <p:cNvPr id="4" name="Slide Number Placeholder 3"/>
          <p:cNvSpPr>
            <a:spLocks noGrp="1"/>
          </p:cNvSpPr>
          <p:nvPr>
            <p:ph type="sldNum" sz="quarter" idx="5"/>
          </p:nvPr>
        </p:nvSpPr>
        <p:spPr/>
        <p:txBody>
          <a:bodyPr/>
          <a:lstStyle/>
          <a:p>
            <a:fld id="{D09A12F1-4B2C-481E-BD20-283602D2EB0E}" type="slidenum">
              <a:rPr lang="en-GB" smtClean="0"/>
              <a:t>15</a:t>
            </a:fld>
            <a:endParaRPr lang="en-GB"/>
          </a:p>
        </p:txBody>
      </p:sp>
    </p:spTree>
    <p:extLst>
      <p:ext uri="{BB962C8B-B14F-4D97-AF65-F5344CB8AC3E}">
        <p14:creationId xmlns:p14="http://schemas.microsoft.com/office/powerpoint/2010/main" val="4183531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E4714"/>
                </a:solidFill>
                <a:latin typeface="Gotham" panose="020B0604020202020204" charset="0"/>
                <a:cs typeface="Gotham" panose="020B0604020202020204" charset="0"/>
              </a:rPr>
              <a:t>And with that I hope you are as exited and convinced as we are and we are looking forward to put this improvements to test in our real life scenario.</a:t>
            </a:r>
          </a:p>
          <a:p>
            <a:endParaRPr lang="de-LI"/>
          </a:p>
        </p:txBody>
      </p:sp>
      <p:sp>
        <p:nvSpPr>
          <p:cNvPr id="4" name="Slide Number Placeholder 3"/>
          <p:cNvSpPr>
            <a:spLocks noGrp="1"/>
          </p:cNvSpPr>
          <p:nvPr>
            <p:ph type="sldNum" sz="quarter" idx="5"/>
          </p:nvPr>
        </p:nvSpPr>
        <p:spPr/>
        <p:txBody>
          <a:bodyPr/>
          <a:lstStyle/>
          <a:p>
            <a:fld id="{D09A12F1-4B2C-481E-BD20-283602D2EB0E}" type="slidenum">
              <a:rPr lang="en-GB" smtClean="0"/>
              <a:t>16</a:t>
            </a:fld>
            <a:endParaRPr lang="en-GB"/>
          </a:p>
        </p:txBody>
      </p:sp>
    </p:spTree>
    <p:extLst>
      <p:ext uri="{BB962C8B-B14F-4D97-AF65-F5344CB8AC3E}">
        <p14:creationId xmlns:p14="http://schemas.microsoft.com/office/powerpoint/2010/main" val="2854953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cs-CZ" b="1"/>
              <a:t>10 seconds</a:t>
            </a:r>
          </a:p>
          <a:p>
            <a:pPr rtl="0"/>
            <a:r>
              <a:rPr lang="cs-CZ" b="0"/>
              <a:t>We´ll have a look at the initial state, the challenges and how we have turned them into opportunities and solutions.</a:t>
            </a:r>
            <a:endParaRPr lang="fr-FR" b="0"/>
          </a:p>
          <a:p>
            <a:endParaRPr lang="de-LI"/>
          </a:p>
        </p:txBody>
      </p:sp>
      <p:sp>
        <p:nvSpPr>
          <p:cNvPr id="4" name="Slide Number Placeholder 3"/>
          <p:cNvSpPr>
            <a:spLocks noGrp="1"/>
          </p:cNvSpPr>
          <p:nvPr>
            <p:ph type="sldNum" sz="quarter" idx="5"/>
          </p:nvPr>
        </p:nvSpPr>
        <p:spPr/>
        <p:txBody>
          <a:bodyPr/>
          <a:lstStyle/>
          <a:p>
            <a:fld id="{D09A12F1-4B2C-481E-BD20-283602D2EB0E}" type="slidenum">
              <a:rPr lang="en-GB" smtClean="0"/>
              <a:t>2</a:t>
            </a:fld>
            <a:endParaRPr lang="en-GB"/>
          </a:p>
        </p:txBody>
      </p:sp>
    </p:spTree>
    <p:extLst>
      <p:ext uri="{BB962C8B-B14F-4D97-AF65-F5344CB8AC3E}">
        <p14:creationId xmlns:p14="http://schemas.microsoft.com/office/powerpoint/2010/main" val="3913493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b="1" i="0" u="none" strike="noStrike">
                <a:solidFill>
                  <a:srgbClr val="000000"/>
                </a:solidFill>
                <a:effectLst/>
                <a:latin typeface="Calibri" panose="020F0502020204030204" pitchFamily="34" charset="0"/>
              </a:rPr>
              <a:t>Lukas </a:t>
            </a:r>
            <a:r>
              <a:rPr lang="cs-CZ" b="1" i="0" u="none" strike="noStrike">
                <a:solidFill>
                  <a:srgbClr val="000000"/>
                </a:solidFill>
                <a:effectLst/>
                <a:latin typeface="Calibri" panose="020F0502020204030204" pitchFamily="34" charset="0"/>
              </a:rPr>
              <a:t>30 seconds</a:t>
            </a:r>
            <a:r>
              <a:rPr lang="cs-CZ" b="0" i="0" u="none" strike="noStrike">
                <a:solidFill>
                  <a:srgbClr val="000000"/>
                </a:solidFill>
                <a:effectLst/>
                <a:latin typeface="Calibri" panose="020F0502020204030204" pitchFamily="34" charset="0"/>
              </a:rPr>
              <a:t>: our as is process is an order-to-ship process, i.e. covers all </a:t>
            </a:r>
            <a:r>
              <a:rPr lang="en-GB" b="0" i="0" u="none" strike="noStrike" noProof="0">
                <a:solidFill>
                  <a:srgbClr val="000000"/>
                </a:solidFill>
                <a:effectLst/>
                <a:latin typeface="Calibri" panose="020F0502020204030204" pitchFamily="34" charset="0"/>
              </a:rPr>
              <a:t>aspects</a:t>
            </a:r>
            <a:r>
              <a:rPr lang="cs-CZ" b="0" i="0" u="none" strike="noStrike">
                <a:solidFill>
                  <a:srgbClr val="000000"/>
                </a:solidFill>
                <a:effectLst/>
                <a:latin typeface="Calibri" panose="020F0502020204030204" pitchFamily="34" charset="0"/>
              </a:rPr>
              <a:t> from receiving a PO to actually preparing the goods for shipment. In terms of the process scale, this process handles 2500 order</a:t>
            </a:r>
            <a:r>
              <a:rPr lang="de-CH" b="0" i="0" u="none" strike="noStrike">
                <a:solidFill>
                  <a:srgbClr val="000000"/>
                </a:solidFill>
                <a:effectLst/>
                <a:latin typeface="Calibri" panose="020F0502020204030204" pitchFamily="34" charset="0"/>
              </a:rPr>
              <a:t>s</a:t>
            </a:r>
            <a:r>
              <a:rPr lang="cs-CZ" b="0" i="0" u="none" strike="noStrike">
                <a:solidFill>
                  <a:srgbClr val="000000"/>
                </a:solidFill>
                <a:effectLst/>
                <a:latin typeface="Calibri" panose="020F0502020204030204" pitchFamily="34" charset="0"/>
              </a:rPr>
              <a:t> / month and 8 pallets a day and sees 4 departments involved, customer service, procurement, production planning and dispatch. </a:t>
            </a:r>
            <a:endParaRPr lang="en-GB"/>
          </a:p>
          <a:p>
            <a:endParaRPr lang="en-GB"/>
          </a:p>
        </p:txBody>
      </p:sp>
      <p:sp>
        <p:nvSpPr>
          <p:cNvPr id="4" name="Slide Number Placeholder 3"/>
          <p:cNvSpPr>
            <a:spLocks noGrp="1"/>
          </p:cNvSpPr>
          <p:nvPr>
            <p:ph type="sldNum" sz="quarter" idx="5"/>
          </p:nvPr>
        </p:nvSpPr>
        <p:spPr/>
        <p:txBody>
          <a:bodyPr/>
          <a:lstStyle/>
          <a:p>
            <a:fld id="{D09A12F1-4B2C-481E-BD20-283602D2EB0E}" type="slidenum">
              <a:rPr lang="en-GB" smtClean="0"/>
              <a:t>3</a:t>
            </a:fld>
            <a:endParaRPr lang="en-GB"/>
          </a:p>
        </p:txBody>
      </p:sp>
    </p:spTree>
    <p:extLst>
      <p:ext uri="{BB962C8B-B14F-4D97-AF65-F5344CB8AC3E}">
        <p14:creationId xmlns:p14="http://schemas.microsoft.com/office/powerpoint/2010/main" val="2163363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B81E3-72F7-496C-88F8-071EA73920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AE380F-A6D0-ACA5-C23B-2D717E3017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397A44-AB66-5286-B41E-C9D26922EB6C}"/>
              </a:ext>
            </a:extLst>
          </p:cNvPr>
          <p:cNvSpPr>
            <a:spLocks noGrp="1"/>
          </p:cNvSpPr>
          <p:nvPr>
            <p:ph type="body" idx="1"/>
          </p:nvPr>
        </p:nvSpPr>
        <p:spPr/>
        <p:txBody>
          <a:bodyPr/>
          <a:lstStyle/>
          <a:p>
            <a:pPr algn="l" rtl="0" fontAlgn="base">
              <a:buNone/>
            </a:pPr>
            <a:r>
              <a:rPr lang="de-CH" b="1" i="0" u="none" strike="noStrike" dirty="0">
                <a:solidFill>
                  <a:srgbClr val="000000"/>
                </a:solidFill>
                <a:effectLst/>
                <a:latin typeface="Calibri" panose="020F0502020204030204" pitchFamily="34" charset="0"/>
              </a:rPr>
              <a:t>Lukas </a:t>
            </a:r>
            <a:r>
              <a:rPr lang="cs-CZ" b="1" i="0" u="none" strike="noStrike" dirty="0">
                <a:solidFill>
                  <a:srgbClr val="000000"/>
                </a:solidFill>
                <a:effectLst/>
                <a:latin typeface="Calibri" panose="020F0502020204030204" pitchFamily="34" charset="0"/>
              </a:rPr>
              <a:t>30 </a:t>
            </a:r>
            <a:r>
              <a:rPr lang="cs-CZ" b="1" i="0" u="none" strike="noStrike" dirty="0" err="1">
                <a:solidFill>
                  <a:srgbClr val="000000"/>
                </a:solidFill>
                <a:effectLst/>
                <a:latin typeface="Calibri" panose="020F0502020204030204" pitchFamily="34" charset="0"/>
              </a:rPr>
              <a:t>seconds</a:t>
            </a:r>
            <a:r>
              <a:rPr lang="cs-CZ" b="0" i="0" u="none" strike="noStrike" dirty="0">
                <a:solidFill>
                  <a:srgbClr val="000000"/>
                </a:solidFill>
                <a:effectLst/>
                <a:latin typeface="Calibri" panose="020F0502020204030204" pitchFamily="34" charset="0"/>
              </a:rPr>
              <a:t>: In reality, </a:t>
            </a:r>
            <a:r>
              <a:rPr lang="cs-CZ" b="0" i="0" u="none" strike="noStrike" dirty="0" err="1">
                <a:solidFill>
                  <a:srgbClr val="000000"/>
                </a:solidFill>
                <a:effectLst/>
                <a:latin typeface="Calibri" panose="020F0502020204030204" pitchFamily="34" charset="0"/>
              </a:rPr>
              <a:t>process</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is</a:t>
            </a:r>
            <a:r>
              <a:rPr lang="cs-CZ" b="0" i="0" u="none" strike="noStrike" dirty="0">
                <a:solidFill>
                  <a:srgbClr val="000000"/>
                </a:solidFill>
                <a:effectLst/>
                <a:latin typeface="Calibri" panose="020F0502020204030204" pitchFamily="34" charset="0"/>
              </a:rPr>
              <a:t> split </a:t>
            </a:r>
            <a:r>
              <a:rPr lang="cs-CZ" b="0" i="0" u="none" strike="noStrike" dirty="0" err="1">
                <a:solidFill>
                  <a:srgbClr val="000000"/>
                </a:solidFill>
                <a:effectLst/>
                <a:latin typeface="Calibri" panose="020F0502020204030204" pitchFamily="34" charset="0"/>
              </a:rPr>
              <a:t>into</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two</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parts</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Processing</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of</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the</a:t>
            </a:r>
            <a:r>
              <a:rPr lang="cs-CZ" b="0" i="0" u="none" strike="noStrike" dirty="0">
                <a:solidFill>
                  <a:srgbClr val="000000"/>
                </a:solidFill>
                <a:effectLst/>
                <a:latin typeface="Calibri" panose="020F0502020204030204" pitchFamily="34" charset="0"/>
              </a:rPr>
              <a:t> incoming </a:t>
            </a:r>
            <a:r>
              <a:rPr lang="cs-CZ" b="0" i="0" u="none" strike="noStrike" dirty="0" err="1">
                <a:solidFill>
                  <a:srgbClr val="000000"/>
                </a:solidFill>
                <a:effectLst/>
                <a:latin typeface="Calibri" panose="020F0502020204030204" pitchFamily="34" charset="0"/>
              </a:rPr>
              <a:t>POs</a:t>
            </a:r>
            <a:r>
              <a:rPr lang="cs-CZ" b="0" i="0" u="none" strike="noStrike" dirty="0">
                <a:solidFill>
                  <a:srgbClr val="000000"/>
                </a:solidFill>
                <a:effectLst/>
                <a:latin typeface="Calibri" panose="020F0502020204030204" pitchFamily="34" charset="0"/>
              </a:rPr>
              <a:t> and </a:t>
            </a:r>
            <a:r>
              <a:rPr lang="cs-CZ" b="0" i="0" u="none" strike="noStrike" dirty="0" err="1">
                <a:solidFill>
                  <a:srgbClr val="000000"/>
                </a:solidFill>
                <a:effectLst/>
                <a:latin typeface="Calibri" panose="020F0502020204030204" pitchFamily="34" charset="0"/>
              </a:rPr>
              <a:t>performing</a:t>
            </a:r>
            <a:r>
              <a:rPr lang="cs-CZ" b="0" i="0" u="none" strike="noStrike" dirty="0">
                <a:solidFill>
                  <a:srgbClr val="000000"/>
                </a:solidFill>
                <a:effectLst/>
                <a:latin typeface="Calibri" panose="020F0502020204030204" pitchFamily="34" charset="0"/>
              </a:rPr>
              <a:t> a </a:t>
            </a:r>
            <a:r>
              <a:rPr lang="cs-CZ" b="0" i="0" u="none" strike="noStrike" dirty="0" err="1">
                <a:solidFill>
                  <a:srgbClr val="000000"/>
                </a:solidFill>
                <a:effectLst/>
                <a:latin typeface="Calibri" panose="020F0502020204030204" pitchFamily="34" charset="0"/>
              </a:rPr>
              <a:t>goods</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availability</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check</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Afterwards</a:t>
            </a:r>
            <a:r>
              <a:rPr lang="cs-CZ" b="0" i="0" u="none" strike="noStrike" dirty="0">
                <a:solidFill>
                  <a:srgbClr val="000000"/>
                </a:solidFill>
                <a:effectLst/>
                <a:latin typeface="Calibri" panose="020F0502020204030204" pitchFamily="34" charset="0"/>
              </a:rPr>
              <a:t>, PO data </a:t>
            </a:r>
            <a:r>
              <a:rPr lang="cs-CZ" b="0" i="0" u="none" strike="noStrike" dirty="0" err="1">
                <a:solidFill>
                  <a:srgbClr val="000000"/>
                </a:solidFill>
                <a:effectLst/>
                <a:latin typeface="Calibri" panose="020F0502020204030204" pitchFamily="34" charset="0"/>
              </a:rPr>
              <a:t>is</a:t>
            </a:r>
            <a:r>
              <a:rPr lang="cs-CZ" b="0" i="0" u="none" strike="noStrike" dirty="0">
                <a:solidFill>
                  <a:srgbClr val="000000"/>
                </a:solidFill>
                <a:effectLst/>
                <a:latin typeface="Calibri" panose="020F0502020204030204" pitchFamily="34" charset="0"/>
              </a:rPr>
              <a:t> manu</a:t>
            </a:r>
            <a:r>
              <a:rPr lang="en-US" b="0" i="0" u="none" strike="noStrike" dirty="0">
                <a:solidFill>
                  <a:srgbClr val="000000"/>
                </a:solidFill>
                <a:effectLst/>
                <a:latin typeface="Calibri" panose="020F0502020204030204" pitchFamily="34" charset="0"/>
              </a:rPr>
              <a:t>ally</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adde</a:t>
            </a:r>
            <a:r>
              <a:rPr lang="de-CH" b="0" i="0" u="none" strike="noStrike" dirty="0">
                <a:solidFill>
                  <a:srgbClr val="000000"/>
                </a:solidFill>
                <a:effectLst/>
                <a:latin typeface="Calibri" panose="020F0502020204030204" pitchFamily="34" charset="0"/>
              </a:rPr>
              <a:t>d</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into</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the</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syst</a:t>
            </a:r>
            <a:r>
              <a:rPr lang="en-US" b="0" i="0" u="none" strike="noStrike" dirty="0">
                <a:solidFill>
                  <a:srgbClr val="000000"/>
                </a:solidFill>
                <a:effectLst/>
                <a:latin typeface="Calibri" panose="020F0502020204030204" pitchFamily="34" charset="0"/>
              </a:rPr>
              <a:t>e</a:t>
            </a:r>
            <a:r>
              <a:rPr lang="cs-CZ" b="0" i="0" u="none" strike="noStrike" dirty="0">
                <a:solidFill>
                  <a:srgbClr val="000000"/>
                </a:solidFill>
                <a:effectLst/>
                <a:latin typeface="Calibri" panose="020F0502020204030204" pitchFamily="34" charset="0"/>
              </a:rPr>
              <a:t>m and </a:t>
            </a:r>
            <a:r>
              <a:rPr lang="cs-CZ" b="0" i="0" u="none" strike="noStrike" dirty="0" err="1">
                <a:solidFill>
                  <a:srgbClr val="000000"/>
                </a:solidFill>
                <a:effectLst/>
                <a:latin typeface="Calibri" panose="020F0502020204030204" pitchFamily="34" charset="0"/>
              </a:rPr>
              <a:t>goods</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availability</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check</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is</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performed</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manually</a:t>
            </a:r>
            <a:r>
              <a:rPr lang="cs-CZ" b="0" i="0" u="none" strike="noStrike" dirty="0">
                <a:solidFill>
                  <a:srgbClr val="000000"/>
                </a:solidFill>
                <a:effectLst/>
                <a:latin typeface="Calibri" panose="020F0502020204030204" pitchFamily="34" charset="0"/>
              </a:rPr>
              <a:t>)- (green </a:t>
            </a:r>
            <a:r>
              <a:rPr lang="cs-CZ" b="0" i="0" u="none" strike="noStrike" dirty="0" err="1">
                <a:solidFill>
                  <a:srgbClr val="000000"/>
                </a:solidFill>
                <a:effectLst/>
                <a:latin typeface="Calibri" panose="020F0502020204030204" pitchFamily="34" charset="0"/>
              </a:rPr>
              <a:t>tasks</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Depending</a:t>
            </a:r>
            <a:r>
              <a:rPr lang="cs-CZ" b="0" i="0" u="none" strike="noStrike" dirty="0">
                <a:solidFill>
                  <a:srgbClr val="000000"/>
                </a:solidFill>
                <a:effectLst/>
                <a:latin typeface="Calibri" panose="020F0502020204030204" pitchFamily="34" charset="0"/>
              </a:rPr>
              <a:t> on </a:t>
            </a:r>
            <a:r>
              <a:rPr lang="cs-CZ" b="0" i="0" u="none" strike="noStrike" dirty="0" err="1">
                <a:solidFill>
                  <a:srgbClr val="000000"/>
                </a:solidFill>
                <a:effectLst/>
                <a:latin typeface="Calibri" panose="020F0502020204030204" pitchFamily="34" charset="0"/>
              </a:rPr>
              <a:t>the</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outcome</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customer</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service</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will</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inform</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the</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respective</a:t>
            </a:r>
            <a:r>
              <a:rPr lang="cs-CZ" b="0" i="0" u="none" strike="noStrike" dirty="0">
                <a:solidFill>
                  <a:srgbClr val="000000"/>
                </a:solidFill>
                <a:effectLst/>
                <a:latin typeface="Calibri" panose="020F0502020204030204" pitchFamily="34" charset="0"/>
              </a:rPr>
              <a:t> department on </a:t>
            </a:r>
            <a:r>
              <a:rPr lang="cs-CZ" b="0" i="0" u="none" strike="noStrike" dirty="0" err="1">
                <a:solidFill>
                  <a:srgbClr val="000000"/>
                </a:solidFill>
                <a:effectLst/>
                <a:latin typeface="Calibri" panose="020F0502020204030204" pitchFamily="34" charset="0"/>
              </a:rPr>
              <a:t>which</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task</a:t>
            </a:r>
            <a:r>
              <a:rPr lang="cs-CZ" b="0" i="0" u="none" strike="noStrike" dirty="0">
                <a:solidFill>
                  <a:srgbClr val="000000"/>
                </a:solidFill>
                <a:effectLst/>
                <a:latin typeface="Calibri" panose="020F0502020204030204" pitchFamily="34" charset="0"/>
              </a:rPr>
              <a:t> to </a:t>
            </a:r>
            <a:r>
              <a:rPr lang="cs-CZ" b="0" i="0" u="none" strike="noStrike" dirty="0" err="1">
                <a:solidFill>
                  <a:srgbClr val="000000"/>
                </a:solidFill>
                <a:effectLst/>
                <a:latin typeface="Calibri" panose="020F0502020204030204" pitchFamily="34" charset="0"/>
              </a:rPr>
              <a:t>perform</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next</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The</a:t>
            </a:r>
            <a:r>
              <a:rPr lang="cs-CZ" b="0" i="0" u="none" strike="noStrike" dirty="0">
                <a:solidFill>
                  <a:srgbClr val="000000"/>
                </a:solidFill>
                <a:effectLst/>
                <a:latin typeface="Calibri" panose="020F0502020204030204" pitchFamily="34" charset="0"/>
              </a:rPr>
              <a:t> second part </a:t>
            </a:r>
            <a:r>
              <a:rPr lang="cs-CZ" b="0" i="0" u="none" strike="noStrike" dirty="0" err="1">
                <a:solidFill>
                  <a:srgbClr val="000000"/>
                </a:solidFill>
                <a:effectLst/>
                <a:latin typeface="Calibri" panose="020F0502020204030204" pitchFamily="34" charset="0"/>
              </a:rPr>
              <a:t>of</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the</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process</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white</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tasks</a:t>
            </a:r>
            <a:r>
              <a:rPr lang="cs-CZ" b="0" i="0" u="none" strike="noStrike" dirty="0">
                <a:solidFill>
                  <a:srgbClr val="000000"/>
                </a:solidFill>
                <a:effectLst/>
                <a:latin typeface="Calibri" panose="020F0502020204030204" pitchFamily="34" charset="0"/>
              </a:rPr>
              <a:t>“) </a:t>
            </a:r>
            <a:r>
              <a:rPr lang="de-CH" b="0" i="0" u="none" strike="noStrike" dirty="0" err="1">
                <a:solidFill>
                  <a:srgbClr val="000000"/>
                </a:solidFill>
                <a:effectLst/>
                <a:latin typeface="Calibri" panose="020F0502020204030204" pitchFamily="34" charset="0"/>
              </a:rPr>
              <a:t>are</a:t>
            </a:r>
            <a:r>
              <a:rPr lang="de-CH"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carrie</a:t>
            </a:r>
            <a:r>
              <a:rPr lang="de-CH" b="0" i="0" u="none" strike="noStrike" dirty="0">
                <a:solidFill>
                  <a:srgbClr val="000000"/>
                </a:solidFill>
                <a:effectLst/>
                <a:latin typeface="Calibri" panose="020F0502020204030204" pitchFamily="34" charset="0"/>
              </a:rPr>
              <a:t>d</a:t>
            </a:r>
            <a:r>
              <a:rPr lang="cs-CZ" b="0" i="0" u="none" strike="noStrike" dirty="0">
                <a:solidFill>
                  <a:srgbClr val="000000"/>
                </a:solidFill>
                <a:effectLst/>
                <a:latin typeface="Calibri" panose="020F0502020204030204" pitchFamily="34" charset="0"/>
              </a:rPr>
              <a:t> out </a:t>
            </a:r>
            <a:r>
              <a:rPr lang="de-CH" b="0" i="0" u="none" strike="noStrike" dirty="0" err="1">
                <a:solidFill>
                  <a:srgbClr val="000000"/>
                </a:solidFill>
                <a:effectLst/>
                <a:latin typeface="Calibri" panose="020F0502020204030204" pitchFamily="34" charset="0"/>
              </a:rPr>
              <a:t>by</a:t>
            </a:r>
            <a:r>
              <a:rPr lang="de-CH"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the</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procurement</a:t>
            </a:r>
            <a:r>
              <a:rPr lang="cs-CZ" b="0" i="0" u="none" strike="noStrike" dirty="0">
                <a:solidFill>
                  <a:srgbClr val="000000"/>
                </a:solidFill>
                <a:effectLst/>
                <a:latin typeface="Calibri" panose="020F0502020204030204" pitchFamily="34" charset="0"/>
              </a:rPr>
              <a:t> and </a:t>
            </a:r>
            <a:r>
              <a:rPr lang="cs-CZ" b="0" i="0" u="none" strike="noStrike" dirty="0" err="1">
                <a:solidFill>
                  <a:srgbClr val="000000"/>
                </a:solidFill>
                <a:effectLst/>
                <a:latin typeface="Calibri" panose="020F0502020204030204" pitchFamily="34" charset="0"/>
              </a:rPr>
              <a:t>preparation</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of</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gods</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for</a:t>
            </a:r>
            <a:r>
              <a:rPr lang="cs-CZ" b="0" i="0" u="none" strike="noStrike" dirty="0">
                <a:solidFill>
                  <a:srgbClr val="000000"/>
                </a:solidFill>
                <a:effectLst/>
                <a:latin typeface="Calibri" panose="020F0502020204030204" pitchFamily="34" charset="0"/>
              </a:rPr>
              <a:t> </a:t>
            </a:r>
            <a:r>
              <a:rPr lang="cs-CZ" b="0" i="0" u="none" strike="noStrike" dirty="0" err="1">
                <a:solidFill>
                  <a:srgbClr val="000000"/>
                </a:solidFill>
                <a:effectLst/>
                <a:latin typeface="Calibri" panose="020F0502020204030204" pitchFamily="34" charset="0"/>
              </a:rPr>
              <a:t>shipment</a:t>
            </a:r>
            <a:r>
              <a:rPr lang="cs-CZ"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pPr algn="l" rtl="0" fontAlgn="base">
              <a:buNone/>
            </a:pPr>
            <a:r>
              <a:rPr lang="en-US" b="0" i="0" dirty="0">
                <a:solidFill>
                  <a:srgbClr val="444444"/>
                </a:solidFill>
                <a:effectLst/>
                <a:latin typeface="Calibri" panose="020F0502020204030204" pitchFamily="34" charset="0"/>
              </a:rPr>
              <a:t>​</a:t>
            </a:r>
          </a:p>
          <a:p>
            <a:endParaRPr lang="en-GB" dirty="0"/>
          </a:p>
        </p:txBody>
      </p:sp>
      <p:sp>
        <p:nvSpPr>
          <p:cNvPr id="4" name="Slide Number Placeholder 3">
            <a:extLst>
              <a:ext uri="{FF2B5EF4-FFF2-40B4-BE49-F238E27FC236}">
                <a16:creationId xmlns:a16="http://schemas.microsoft.com/office/drawing/2014/main" id="{FADD7EB3-92E5-5620-DB1A-4FDF70069DC2}"/>
              </a:ext>
            </a:extLst>
          </p:cNvPr>
          <p:cNvSpPr>
            <a:spLocks noGrp="1"/>
          </p:cNvSpPr>
          <p:nvPr>
            <p:ph type="sldNum" sz="quarter" idx="5"/>
          </p:nvPr>
        </p:nvSpPr>
        <p:spPr/>
        <p:txBody>
          <a:bodyPr/>
          <a:lstStyle/>
          <a:p>
            <a:fld id="{D09A12F1-4B2C-481E-BD20-283602D2EB0E}" type="slidenum">
              <a:rPr lang="en-GB" smtClean="0"/>
              <a:t>4</a:t>
            </a:fld>
            <a:endParaRPr lang="en-GB"/>
          </a:p>
        </p:txBody>
      </p:sp>
    </p:spTree>
    <p:extLst>
      <p:ext uri="{BB962C8B-B14F-4D97-AF65-F5344CB8AC3E}">
        <p14:creationId xmlns:p14="http://schemas.microsoft.com/office/powerpoint/2010/main" val="1772624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redesigned process focuses on automating and orchestrating the end-to-end process. By leveraging Camunda, Make, and </a:t>
            </a:r>
            <a:r>
              <a:rPr lang="en-US" sz="1200" b="0" i="0" kern="1200" dirty="0" err="1">
                <a:solidFill>
                  <a:schemeClr val="tx1"/>
                </a:solidFill>
                <a:effectLst/>
                <a:latin typeface="+mn-lt"/>
                <a:ea typeface="+mn-ea"/>
                <a:cs typeface="+mn-cs"/>
              </a:rPr>
              <a:t>Voiceflow</a:t>
            </a:r>
            <a:r>
              <a:rPr lang="en-US" sz="1200" b="0" i="0" kern="1200" dirty="0">
                <a:solidFill>
                  <a:schemeClr val="tx1"/>
                </a:solidFill>
                <a:effectLst/>
                <a:latin typeface="+mn-lt"/>
                <a:ea typeface="+mn-ea"/>
                <a:cs typeface="+mn-cs"/>
              </a:rPr>
              <a:t>,  we were able to eliminated many manual user tasks and automate not only the whole workflow but also part of the communication as well as the goods availability check by introducing decision automation based on stock availability in a Make Scenario.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further enabled real-time data flow for efficient follow-ups which enables seamless collaboration between departments, reducing human errors, and significantly speeding up both vendor handling and customer communication and with that also improving our customer experience.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this is implemented Ellona and Patricia will explain to you within the next slides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09A12F1-4B2C-481E-BD20-283602D2EB0E}" type="slidenum">
              <a:rPr lang="en-GB" smtClean="0"/>
              <a:t>5</a:t>
            </a:fld>
            <a:endParaRPr lang="en-GB"/>
          </a:p>
        </p:txBody>
      </p:sp>
    </p:spTree>
    <p:extLst>
      <p:ext uri="{BB962C8B-B14F-4D97-AF65-F5344CB8AC3E}">
        <p14:creationId xmlns:p14="http://schemas.microsoft.com/office/powerpoint/2010/main" val="121174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None/>
            </a:pPr>
            <a:r>
              <a:rPr lang="de-CH" b="1" i="0" u="none" strike="noStrike">
                <a:solidFill>
                  <a:srgbClr val="000000"/>
                </a:solidFill>
                <a:effectLst/>
                <a:latin typeface="Calibri" panose="020F0502020204030204" pitchFamily="34" charset="0"/>
              </a:rPr>
              <a:t>Ellona 60</a:t>
            </a:r>
            <a:r>
              <a:rPr lang="cs-CZ" b="1" i="0" u="none" strike="noStrike">
                <a:solidFill>
                  <a:srgbClr val="000000"/>
                </a:solidFill>
                <a:effectLst/>
                <a:latin typeface="Calibri" panose="020F0502020204030204" pitchFamily="34" charset="0"/>
              </a:rPr>
              <a:t> seconds</a:t>
            </a:r>
            <a:r>
              <a:rPr lang="cs-CZ" b="0" i="0" u="none" strike="noStrike">
                <a:solidFill>
                  <a:srgbClr val="000000"/>
                </a:solidFill>
                <a:effectLst/>
                <a:latin typeface="Calibri" panose="020F0502020204030204" pitchFamily="34" charset="0"/>
              </a:rPr>
              <a:t>: </a:t>
            </a:r>
            <a:br>
              <a:rPr lang="de-CH" b="0" i="0" u="none" strike="noStrike">
                <a:solidFill>
                  <a:srgbClr val="000000"/>
                </a:solidFill>
                <a:effectLst/>
                <a:latin typeface="Calibri" panose="020F0502020204030204" pitchFamily="34" charset="0"/>
              </a:rPr>
            </a:br>
            <a:r>
              <a:rPr lang="de-CH" b="0" i="0" u="none" strike="noStrike">
                <a:solidFill>
                  <a:srgbClr val="000000"/>
                </a:solidFill>
                <a:effectLst/>
                <a:latin typeface="Calibri" panose="020F0502020204030204" pitchFamily="34" charset="0"/>
              </a:rPr>
              <a:t>L</a:t>
            </a:r>
            <a:r>
              <a:rPr lang="cs-CZ" b="0" i="0" u="none" strike="noStrike">
                <a:solidFill>
                  <a:srgbClr val="000000"/>
                </a:solidFill>
                <a:effectLst/>
                <a:latin typeface="Calibri" panose="020F0502020204030204" pitchFamily="34" charset="0"/>
              </a:rPr>
              <a:t>et´s have a look at our </a:t>
            </a:r>
            <a:r>
              <a:rPr lang="de-CH" b="0" i="0" u="none" strike="noStrike" err="1">
                <a:solidFill>
                  <a:srgbClr val="000000"/>
                </a:solidFill>
                <a:effectLst/>
                <a:latin typeface="Calibri" panose="020F0502020204030204" pitchFamily="34" charset="0"/>
              </a:rPr>
              <a:t>To</a:t>
            </a:r>
            <a:r>
              <a:rPr lang="de-CH" b="0" i="0" u="none" strike="noStrike">
                <a:solidFill>
                  <a:srgbClr val="000000"/>
                </a:solidFill>
                <a:effectLst/>
                <a:latin typeface="Calibri" panose="020F0502020204030204" pitchFamily="34" charset="0"/>
              </a:rPr>
              <a:t>-Be </a:t>
            </a:r>
            <a:r>
              <a:rPr lang="cs-CZ" b="0" i="0" u="none" strike="noStrike">
                <a:solidFill>
                  <a:srgbClr val="000000"/>
                </a:solidFill>
                <a:effectLst/>
                <a:latin typeface="Calibri" panose="020F0502020204030204" pitchFamily="34" charset="0"/>
              </a:rPr>
              <a:t>and how the tools</a:t>
            </a:r>
            <a:r>
              <a:rPr lang="de-CH" b="0" i="0" u="none" strike="noStrike">
                <a:solidFill>
                  <a:srgbClr val="000000"/>
                </a:solidFill>
                <a:effectLst/>
                <a:latin typeface="Calibri" panose="020F0502020204030204" pitchFamily="34" charset="0"/>
              </a:rPr>
              <a:t> will </a:t>
            </a:r>
            <a:r>
              <a:rPr lang="de-CH" b="0" i="0" u="none" strike="noStrike" err="1">
                <a:solidFill>
                  <a:srgbClr val="000000"/>
                </a:solidFill>
                <a:effectLst/>
                <a:latin typeface="Calibri" panose="020F0502020204030204" pitchFamily="34" charset="0"/>
              </a:rPr>
              <a:t>help</a:t>
            </a:r>
            <a:r>
              <a:rPr lang="cs-CZ" b="0" i="0" u="none" strike="noStrike">
                <a:solidFill>
                  <a:srgbClr val="000000"/>
                </a:solidFill>
                <a:effectLst/>
                <a:latin typeface="Calibri" panose="020F0502020204030204" pitchFamily="34" charset="0"/>
              </a:rPr>
              <a:t> simplify</a:t>
            </a:r>
            <a:r>
              <a:rPr lang="de-CH" b="0" i="0" u="none" strike="noStrike">
                <a:solidFill>
                  <a:srgbClr val="000000"/>
                </a:solidFill>
                <a:effectLst/>
                <a:latin typeface="Calibri" panose="020F0502020204030204" pitchFamily="34" charset="0"/>
              </a:rPr>
              <a:t>, </a:t>
            </a:r>
            <a:r>
              <a:rPr lang="cs-CZ" b="0" i="0" u="none" strike="noStrike">
                <a:solidFill>
                  <a:srgbClr val="000000"/>
                </a:solidFill>
                <a:effectLst/>
                <a:latin typeface="Calibri" panose="020F0502020204030204" pitchFamily="34" charset="0"/>
              </a:rPr>
              <a:t>automate,</a:t>
            </a:r>
            <a:r>
              <a:rPr lang="de-CH" b="0" i="0" u="none" strike="noStrike">
                <a:solidFill>
                  <a:srgbClr val="000000"/>
                </a:solidFill>
                <a:effectLst/>
                <a:latin typeface="Calibri" panose="020F0502020204030204" pitchFamily="34" charset="0"/>
              </a:rPr>
              <a:t> </a:t>
            </a:r>
            <a:r>
              <a:rPr lang="cs-CZ" b="0" i="0" u="none" strike="noStrike">
                <a:solidFill>
                  <a:srgbClr val="000000"/>
                </a:solidFill>
                <a:effectLst/>
                <a:latin typeface="Calibri" panose="020F0502020204030204" pitchFamily="34" charset="0"/>
              </a:rPr>
              <a:t>remove waste</a:t>
            </a:r>
            <a:r>
              <a:rPr lang="de-CH" b="0" i="0" u="none" strike="noStrike">
                <a:solidFill>
                  <a:srgbClr val="000000"/>
                </a:solidFill>
                <a:effectLst/>
                <a:latin typeface="Calibri" panose="020F0502020204030204" pitchFamily="34" charset="0"/>
              </a:rPr>
              <a:t> and, </a:t>
            </a:r>
            <a:r>
              <a:rPr lang="de-CH" b="0" i="0" u="none" strike="noStrike" err="1">
                <a:solidFill>
                  <a:srgbClr val="000000"/>
                </a:solidFill>
                <a:effectLst/>
                <a:latin typeface="Calibri" panose="020F0502020204030204" pitchFamily="34" charset="0"/>
              </a:rPr>
              <a:t>potentially</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even</a:t>
            </a:r>
            <a:r>
              <a:rPr lang="de-CH" b="0" i="0" u="none" strike="noStrike">
                <a:solidFill>
                  <a:srgbClr val="000000"/>
                </a:solidFill>
                <a:effectLst/>
                <a:latin typeface="Calibri" panose="020F0502020204030204" pitchFamily="34" charset="0"/>
              </a:rPr>
              <a:t> save </a:t>
            </a:r>
            <a:r>
              <a:rPr lang="de-CH" b="0" i="0" u="none" strike="noStrike" err="1">
                <a:solidFill>
                  <a:srgbClr val="000000"/>
                </a:solidFill>
                <a:effectLst/>
                <a:latin typeface="Calibri" panose="020F0502020204030204" pitchFamily="34" charset="0"/>
              </a:rPr>
              <a:t>costs</a:t>
            </a:r>
            <a:r>
              <a:rPr lang="cs-CZ" b="0" i="0" u="none" strike="noStrike">
                <a:solidFill>
                  <a:srgbClr val="000000"/>
                </a:solidFill>
                <a:effectLst/>
                <a:latin typeface="Calibri" panose="020F0502020204030204" pitchFamily="34" charset="0"/>
              </a:rPr>
              <a:t>.</a:t>
            </a:r>
            <a:r>
              <a:rPr lang="en-US" b="0" i="0">
                <a:solidFill>
                  <a:srgbClr val="444444"/>
                </a:solidFill>
                <a:effectLst/>
                <a:latin typeface="Calibri" panose="020F0502020204030204" pitchFamily="34" charset="0"/>
              </a:rPr>
              <a:t>​</a:t>
            </a:r>
          </a:p>
          <a:p>
            <a:pPr algn="l" rtl="0" fontAlgn="base">
              <a:buNone/>
            </a:pPr>
            <a:r>
              <a:rPr lang="de-CH" b="0" i="0" err="1">
                <a:solidFill>
                  <a:srgbClr val="444444"/>
                </a:solidFill>
                <a:effectLst/>
                <a:latin typeface="Calibri" panose="020F0502020204030204" pitchFamily="34" charset="0"/>
              </a:rPr>
              <a:t>We</a:t>
            </a:r>
            <a:r>
              <a:rPr lang="de-CH" b="0" i="0">
                <a:solidFill>
                  <a:srgbClr val="444444"/>
                </a:solidFill>
                <a:effectLst/>
                <a:latin typeface="Calibri" panose="020F0502020204030204" pitchFamily="34" charset="0"/>
              </a:rPr>
              <a:t> </a:t>
            </a:r>
            <a:r>
              <a:rPr lang="de-CH" b="0" i="0" err="1">
                <a:solidFill>
                  <a:srgbClr val="444444"/>
                </a:solidFill>
                <a:effectLst/>
                <a:latin typeface="Calibri" panose="020F0502020204030204" pitchFamily="34" charset="0"/>
              </a:rPr>
              <a:t>found</a:t>
            </a:r>
            <a:r>
              <a:rPr lang="de-CH" b="0" i="0">
                <a:solidFill>
                  <a:srgbClr val="444444"/>
                </a:solidFill>
                <a:effectLst/>
                <a:latin typeface="Calibri" panose="020F0502020204030204" pitchFamily="34" charset="0"/>
              </a:rPr>
              <a:t> </a:t>
            </a:r>
            <a:r>
              <a:rPr lang="de-CH" b="0" i="0" err="1">
                <a:solidFill>
                  <a:srgbClr val="444444"/>
                </a:solidFill>
                <a:effectLst/>
                <a:latin typeface="Calibri" panose="020F0502020204030204" pitchFamily="34" charset="0"/>
              </a:rPr>
              <a:t>two</a:t>
            </a:r>
            <a:r>
              <a:rPr lang="de-CH" b="0" i="0">
                <a:solidFill>
                  <a:srgbClr val="444444"/>
                </a:solidFill>
                <a:effectLst/>
                <a:latin typeface="Calibri" panose="020F0502020204030204" pitchFamily="34" charset="0"/>
              </a:rPr>
              <a:t> </a:t>
            </a:r>
            <a:r>
              <a:rPr lang="de-CH" b="0" i="0" err="1">
                <a:solidFill>
                  <a:srgbClr val="444444"/>
                </a:solidFill>
                <a:effectLst/>
                <a:latin typeface="Calibri" panose="020F0502020204030204" pitchFamily="34" charset="0"/>
              </a:rPr>
              <a:t>major</a:t>
            </a:r>
            <a:r>
              <a:rPr lang="de-CH" b="0" i="0">
                <a:solidFill>
                  <a:srgbClr val="444444"/>
                </a:solidFill>
                <a:effectLst/>
                <a:latin typeface="Calibri" panose="020F0502020204030204" pitchFamily="34" charset="0"/>
              </a:rPr>
              <a:t> </a:t>
            </a:r>
            <a:r>
              <a:rPr lang="de-CH" b="0" i="0" err="1">
                <a:solidFill>
                  <a:srgbClr val="444444"/>
                </a:solidFill>
                <a:effectLst/>
                <a:latin typeface="Calibri" panose="020F0502020204030204" pitchFamily="34" charset="0"/>
              </a:rPr>
              <a:t>opportunitites</a:t>
            </a:r>
            <a:r>
              <a:rPr lang="de-CH" b="0" i="0">
                <a:solidFill>
                  <a:srgbClr val="444444"/>
                </a:solidFill>
                <a:effectLst/>
                <a:latin typeface="Calibri" panose="020F0502020204030204" pitchFamily="34" charset="0"/>
              </a:rPr>
              <a:t> </a:t>
            </a:r>
            <a:r>
              <a:rPr lang="de-CH" b="0" i="0" err="1">
                <a:solidFill>
                  <a:srgbClr val="444444"/>
                </a:solidFill>
                <a:effectLst/>
                <a:latin typeface="Calibri" panose="020F0502020204030204" pitchFamily="34" charset="0"/>
              </a:rPr>
              <a:t>that</a:t>
            </a:r>
            <a:r>
              <a:rPr lang="de-CH" b="0" i="0">
                <a:solidFill>
                  <a:srgbClr val="444444"/>
                </a:solidFill>
                <a:effectLst/>
                <a:latin typeface="Calibri" panose="020F0502020204030204" pitchFamily="34" charset="0"/>
              </a:rPr>
              <a:t> </a:t>
            </a:r>
            <a:r>
              <a:rPr lang="de-CH" b="0" i="0" err="1">
                <a:solidFill>
                  <a:srgbClr val="444444"/>
                </a:solidFill>
                <a:effectLst/>
                <a:latin typeface="Calibri" panose="020F0502020204030204" pitchFamily="34" charset="0"/>
              </a:rPr>
              <a:t>can</a:t>
            </a:r>
            <a:r>
              <a:rPr lang="de-CH" b="0" i="0">
                <a:solidFill>
                  <a:srgbClr val="444444"/>
                </a:solidFill>
                <a:effectLst/>
                <a:latin typeface="Calibri" panose="020F0502020204030204" pitchFamily="34" charset="0"/>
              </a:rPr>
              <a:t> </a:t>
            </a:r>
            <a:r>
              <a:rPr lang="de-CH" b="0" i="0" err="1">
                <a:solidFill>
                  <a:srgbClr val="444444"/>
                </a:solidFill>
                <a:effectLst/>
                <a:latin typeface="Calibri" panose="020F0502020204030204" pitchFamily="34" charset="0"/>
              </a:rPr>
              <a:t>be</a:t>
            </a:r>
            <a:r>
              <a:rPr lang="de-CH" b="0" i="0">
                <a:solidFill>
                  <a:srgbClr val="444444"/>
                </a:solidFill>
                <a:effectLst/>
                <a:latin typeface="Calibri" panose="020F0502020204030204" pitchFamily="34" charset="0"/>
              </a:rPr>
              <a:t> </a:t>
            </a:r>
            <a:r>
              <a:rPr lang="de-CH" b="0" i="0" err="1">
                <a:solidFill>
                  <a:srgbClr val="444444"/>
                </a:solidFill>
                <a:effectLst/>
                <a:latin typeface="Calibri" panose="020F0502020204030204" pitchFamily="34" charset="0"/>
              </a:rPr>
              <a:t>automated</a:t>
            </a:r>
            <a:r>
              <a:rPr lang="de-CH" b="0" i="0">
                <a:solidFill>
                  <a:srgbClr val="444444"/>
                </a:solidFill>
                <a:effectLst/>
                <a:latin typeface="Calibri" panose="020F0502020204030204" pitchFamily="34" charset="0"/>
              </a:rPr>
              <a:t>. </a:t>
            </a:r>
            <a:br>
              <a:rPr lang="de-CH" b="0" i="0">
                <a:solidFill>
                  <a:srgbClr val="444444"/>
                </a:solidFill>
                <a:effectLst/>
                <a:latin typeface="Calibri" panose="020F0502020204030204" pitchFamily="34" charset="0"/>
              </a:rPr>
            </a:br>
            <a:r>
              <a:rPr lang="de-CH" b="0" i="0">
                <a:solidFill>
                  <a:srgbClr val="444444"/>
                </a:solidFill>
                <a:effectLst/>
                <a:latin typeface="Calibri" panose="020F0502020204030204" pitchFamily="34" charset="0"/>
              </a:rPr>
              <a:t>1. </a:t>
            </a:r>
            <a:r>
              <a:rPr lang="cs-CZ" b="0" i="0">
                <a:solidFill>
                  <a:srgbClr val="444444"/>
                </a:solidFill>
                <a:effectLst/>
                <a:latin typeface="Calibri" panose="020F0502020204030204" pitchFamily="34" charset="0"/>
              </a:rPr>
              <a:t>​</a:t>
            </a:r>
            <a:r>
              <a:rPr lang="cs-CZ" b="0" i="0" u="none" strike="noStrike">
                <a:solidFill>
                  <a:srgbClr val="000000"/>
                </a:solidFill>
                <a:effectLst/>
                <a:latin typeface="Calibri" panose="020F0502020204030204" pitchFamily="34" charset="0"/>
              </a:rPr>
              <a:t>Make and the integration with Caumun</a:t>
            </a:r>
            <a:r>
              <a:rPr lang="de-CH" b="0" i="0" u="none" strike="noStrike">
                <a:solidFill>
                  <a:srgbClr val="000000"/>
                </a:solidFill>
                <a:effectLst/>
                <a:latin typeface="Calibri" panose="020F0502020204030204" pitchFamily="34" charset="0"/>
              </a:rPr>
              <a:t>d</a:t>
            </a:r>
            <a:r>
              <a:rPr lang="cs-CZ" b="0" i="0" u="none" strike="noStrike">
                <a:solidFill>
                  <a:srgbClr val="000000"/>
                </a:solidFill>
                <a:effectLst/>
                <a:latin typeface="Calibri" panose="020F0502020204030204" pitchFamily="34" charset="0"/>
              </a:rPr>
              <a:t>a practically eliminate </a:t>
            </a:r>
            <a:r>
              <a:rPr lang="de-CH" b="0" i="0" u="none" strike="noStrike" err="1">
                <a:solidFill>
                  <a:srgbClr val="000000"/>
                </a:solidFill>
                <a:effectLst/>
                <a:latin typeface="Calibri" panose="020F0502020204030204" pitchFamily="34" charset="0"/>
              </a:rPr>
              <a:t>the</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need</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of</a:t>
            </a:r>
            <a:r>
              <a:rPr lang="de-CH" b="0" i="0" u="none" strike="noStrike">
                <a:solidFill>
                  <a:srgbClr val="000000"/>
                </a:solidFill>
                <a:effectLst/>
                <a:latin typeface="Calibri" panose="020F0502020204030204" pitchFamily="34" charset="0"/>
              </a:rPr>
              <a:t> </a:t>
            </a:r>
            <a:r>
              <a:rPr lang="cs-CZ" b="0" i="0" u="none" strike="noStrike">
                <a:solidFill>
                  <a:srgbClr val="000000"/>
                </a:solidFill>
                <a:effectLst/>
                <a:latin typeface="Calibri" panose="020F0502020204030204" pitchFamily="34" charset="0"/>
              </a:rPr>
              <a:t>customer service</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involvement</a:t>
            </a:r>
            <a:r>
              <a:rPr lang="de-CH" b="0" i="0" u="none" strike="noStrike">
                <a:solidFill>
                  <a:srgbClr val="000000"/>
                </a:solidFill>
                <a:effectLst/>
                <a:latin typeface="Calibri" panose="020F0502020204030204" pitchFamily="34" charset="0"/>
              </a:rPr>
              <a:t>, so, </a:t>
            </a:r>
            <a:r>
              <a:rPr lang="de-CH" b="0" i="0" u="none" strike="noStrike" err="1">
                <a:solidFill>
                  <a:srgbClr val="000000"/>
                </a:solidFill>
                <a:effectLst/>
                <a:latin typeface="Calibri" panose="020F0502020204030204" pitchFamily="34" charset="0"/>
              </a:rPr>
              <a:t>once</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the</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availability</a:t>
            </a:r>
            <a:r>
              <a:rPr lang="de-CH" b="0" i="0" u="none" strike="noStrike">
                <a:solidFill>
                  <a:srgbClr val="000000"/>
                </a:solidFill>
                <a:effectLst/>
                <a:latin typeface="Calibri" panose="020F0502020204030204" pitchFamily="34" charset="0"/>
              </a:rPr>
              <a:t> check </a:t>
            </a:r>
            <a:r>
              <a:rPr lang="de-CH" b="0" i="0" u="none" strike="noStrike" err="1">
                <a:solidFill>
                  <a:srgbClr val="000000"/>
                </a:solidFill>
                <a:effectLst/>
                <a:latin typeface="Calibri" panose="020F0502020204030204" pitchFamily="34" charset="0"/>
              </a:rPr>
              <a:t>is</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done</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by</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make</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depending</a:t>
            </a:r>
            <a:r>
              <a:rPr lang="de-CH" b="0" i="0" u="none" strike="noStrike">
                <a:solidFill>
                  <a:srgbClr val="000000"/>
                </a:solidFill>
                <a:effectLst/>
                <a:latin typeface="Calibri" panose="020F0502020204030204" pitchFamily="34" charset="0"/>
              </a:rPr>
              <a:t> on </a:t>
            </a:r>
            <a:r>
              <a:rPr lang="de-CH" b="0" i="0" u="none" strike="noStrike" err="1">
                <a:solidFill>
                  <a:srgbClr val="000000"/>
                </a:solidFill>
                <a:effectLst/>
                <a:latin typeface="Calibri" panose="020F0502020204030204" pitchFamily="34" charset="0"/>
              </a:rPr>
              <a:t>the</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outcome</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we</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move</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directly</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to</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Procurement</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or</a:t>
            </a:r>
            <a:r>
              <a:rPr lang="de-CH" b="0" i="0" u="none" strike="noStrike">
                <a:solidFill>
                  <a:srgbClr val="000000"/>
                </a:solidFill>
                <a:effectLst/>
                <a:latin typeface="Calibri" panose="020F0502020204030204" pitchFamily="34" charset="0"/>
              </a:rPr>
              <a:t> Dispatch. </a:t>
            </a:r>
            <a:br>
              <a:rPr lang="de-CH" b="0" i="0" u="none" strike="noStrike">
                <a:solidFill>
                  <a:srgbClr val="000000"/>
                </a:solidFill>
                <a:effectLst/>
                <a:latin typeface="Calibri" panose="020F0502020204030204" pitchFamily="34" charset="0"/>
              </a:rPr>
            </a:br>
            <a:r>
              <a:rPr lang="de-CH" b="0" i="0" u="none" strike="noStrike">
                <a:solidFill>
                  <a:srgbClr val="000000"/>
                </a:solidFill>
                <a:effectLst/>
                <a:latin typeface="Calibri" panose="020F0502020204030204" pitchFamily="34" charset="0"/>
              </a:rPr>
              <a:t>2. </a:t>
            </a:r>
            <a:r>
              <a:rPr lang="de-CH" b="0" i="0" u="none" strike="noStrike" err="1">
                <a:solidFill>
                  <a:srgbClr val="000000"/>
                </a:solidFill>
                <a:effectLst/>
                <a:latin typeface="Calibri" panose="020F0502020204030204" pitchFamily="34" charset="0"/>
              </a:rPr>
              <a:t>Make</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automates</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the</a:t>
            </a:r>
            <a:r>
              <a:rPr lang="de-CH" b="0" i="0" u="none" strike="noStrike">
                <a:solidFill>
                  <a:srgbClr val="000000"/>
                </a:solidFill>
                <a:effectLst/>
                <a:latin typeface="Calibri" panose="020F0502020204030204" pitchFamily="34" charset="0"/>
              </a:rPr>
              <a:t> email </a:t>
            </a:r>
            <a:r>
              <a:rPr lang="de-CH" b="0" i="0" u="none" strike="noStrike" err="1">
                <a:solidFill>
                  <a:srgbClr val="000000"/>
                </a:solidFill>
                <a:effectLst/>
                <a:latin typeface="Calibri" panose="020F0502020204030204" pitchFamily="34" charset="0"/>
              </a:rPr>
              <a:t>responses</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to</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customers</a:t>
            </a:r>
            <a:r>
              <a:rPr lang="de-CH" b="0" i="0" u="none" strike="noStrike">
                <a:solidFill>
                  <a:srgbClr val="000000"/>
                </a:solidFill>
                <a:effectLst/>
                <a:latin typeface="Calibri" panose="020F0502020204030204" pitchFamily="34" charset="0"/>
              </a:rPr>
              <a:t> and </a:t>
            </a:r>
            <a:r>
              <a:rPr lang="de-CH" b="0" i="0" u="none" strike="noStrike" err="1">
                <a:solidFill>
                  <a:srgbClr val="000000"/>
                </a:solidFill>
                <a:effectLst/>
                <a:latin typeface="Calibri" panose="020F0502020204030204" pitchFamily="34" charset="0"/>
              </a:rPr>
              <a:t>vendors</a:t>
            </a:r>
            <a:r>
              <a:rPr lang="de-CH" b="0" i="0" u="none" strike="noStrike">
                <a:solidFill>
                  <a:srgbClr val="000000"/>
                </a:solidFill>
                <a:effectLst/>
                <a:latin typeface="Calibri" panose="020F0502020204030204" pitchFamily="34" charset="0"/>
              </a:rPr>
              <a:t> – </a:t>
            </a:r>
            <a:r>
              <a:rPr lang="de-CH" b="0" i="0" u="none" strike="noStrike" err="1">
                <a:solidFill>
                  <a:srgbClr val="000000"/>
                </a:solidFill>
                <a:effectLst/>
                <a:latin typeface="Calibri" panose="020F0502020204030204" pitchFamily="34" charset="0"/>
              </a:rPr>
              <a:t>saving</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precious</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times</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of</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your</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colleagues</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to</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focus</a:t>
            </a:r>
            <a:r>
              <a:rPr lang="de-CH" b="0" i="0" u="none" strike="noStrike">
                <a:solidFill>
                  <a:srgbClr val="000000"/>
                </a:solidFill>
                <a:effectLst/>
                <a:latin typeface="Calibri" panose="020F0502020204030204" pitchFamily="34" charset="0"/>
              </a:rPr>
              <a:t> on </a:t>
            </a:r>
            <a:r>
              <a:rPr lang="de-CH" b="0" i="0" u="none" strike="noStrike" err="1">
                <a:solidFill>
                  <a:srgbClr val="000000"/>
                </a:solidFill>
                <a:effectLst/>
                <a:latin typeface="Calibri" panose="020F0502020204030204" pitchFamily="34" charset="0"/>
              </a:rPr>
              <a:t>more</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business</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critical</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needs</a:t>
            </a:r>
            <a:r>
              <a:rPr lang="de-CH" b="0" i="0" u="none" strike="noStrike">
                <a:solidFill>
                  <a:srgbClr val="000000"/>
                </a:solidFill>
                <a:effectLst/>
                <a:latin typeface="Calibri" panose="020F0502020204030204" pitchFamily="34" charset="0"/>
              </a:rPr>
              <a:t>.</a:t>
            </a:r>
            <a:endParaRPr lang="en-GB"/>
          </a:p>
        </p:txBody>
      </p:sp>
      <p:sp>
        <p:nvSpPr>
          <p:cNvPr id="4" name="Slide Number Placeholder 3"/>
          <p:cNvSpPr>
            <a:spLocks noGrp="1"/>
          </p:cNvSpPr>
          <p:nvPr>
            <p:ph type="sldNum" sz="quarter" idx="5"/>
          </p:nvPr>
        </p:nvSpPr>
        <p:spPr/>
        <p:txBody>
          <a:bodyPr/>
          <a:lstStyle/>
          <a:p>
            <a:fld id="{D09A12F1-4B2C-481E-BD20-283602D2EB0E}" type="slidenum">
              <a:rPr lang="en-GB" smtClean="0"/>
              <a:t>7</a:t>
            </a:fld>
            <a:endParaRPr lang="en-GB"/>
          </a:p>
        </p:txBody>
      </p:sp>
    </p:spTree>
    <p:extLst>
      <p:ext uri="{BB962C8B-B14F-4D97-AF65-F5344CB8AC3E}">
        <p14:creationId xmlns:p14="http://schemas.microsoft.com/office/powerpoint/2010/main" val="2700005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b="1"/>
              <a:t>Ellona 60sec</a:t>
            </a:r>
            <a:br>
              <a:rPr lang="de-CH" b="1"/>
            </a:br>
            <a:r>
              <a:rPr lang="de-CH" b="0" err="1"/>
              <a:t>Lets</a:t>
            </a:r>
            <a:r>
              <a:rPr lang="de-CH" b="0"/>
              <a:t> </a:t>
            </a:r>
            <a:r>
              <a:rPr lang="de-CH" b="0" err="1"/>
              <a:t>take</a:t>
            </a:r>
            <a:r>
              <a:rPr lang="de-CH" b="0"/>
              <a:t> a </a:t>
            </a:r>
            <a:r>
              <a:rPr lang="de-CH" b="0" err="1"/>
              <a:t>closer</a:t>
            </a:r>
            <a:r>
              <a:rPr lang="de-CH" b="0"/>
              <a:t> </a:t>
            </a:r>
            <a:r>
              <a:rPr lang="de-CH" b="0" err="1"/>
              <a:t>look</a:t>
            </a:r>
            <a:r>
              <a:rPr lang="de-CH" b="0"/>
              <a:t> at </a:t>
            </a:r>
            <a:r>
              <a:rPr lang="cs-CZ" b="0" i="0" u="none" strike="noStrike">
                <a:solidFill>
                  <a:srgbClr val="000000"/>
                </a:solidFill>
                <a:effectLst/>
                <a:latin typeface="Calibri" panose="020F0502020204030204" pitchFamily="34" charset="0"/>
              </a:rPr>
              <a:t>Make </a:t>
            </a:r>
            <a:r>
              <a:rPr lang="de-CH" b="0" i="0" u="none" strike="noStrike">
                <a:solidFill>
                  <a:srgbClr val="000000"/>
                </a:solidFill>
                <a:effectLst/>
                <a:latin typeface="Calibri" panose="020F0502020204030204" pitchFamily="34" charset="0"/>
              </a:rPr>
              <a:t>S</a:t>
            </a:r>
            <a:r>
              <a:rPr lang="cs-CZ" b="0" i="0" u="none" strike="noStrike">
                <a:solidFill>
                  <a:srgbClr val="000000"/>
                </a:solidFill>
                <a:effectLst/>
                <a:latin typeface="Calibri" panose="020F0502020204030204" pitchFamily="34" charset="0"/>
              </a:rPr>
              <a:t>cenario</a:t>
            </a:r>
            <a:r>
              <a:rPr lang="de-CH" b="0" i="0" u="none" strike="noStrike">
                <a:solidFill>
                  <a:srgbClr val="000000"/>
                </a:solidFill>
                <a:effectLst/>
                <a:latin typeface="Calibri" panose="020F0502020204030204" pitchFamily="34" charset="0"/>
              </a:rPr>
              <a:t>s</a:t>
            </a:r>
            <a:r>
              <a:rPr lang="cs-CZ" b="0" i="0" u="none" strike="noStrike">
                <a:solidFill>
                  <a:srgbClr val="000000"/>
                </a:solidFill>
                <a:effectLst/>
                <a:latin typeface="Calibri" panose="020F0502020204030204" pitchFamily="34" charset="0"/>
              </a:rPr>
              <a:t> </a:t>
            </a:r>
            <a:br>
              <a:rPr lang="de-CH" b="0" i="0" u="none" strike="noStrike">
                <a:solidFill>
                  <a:srgbClr val="000000"/>
                </a:solidFill>
                <a:effectLst/>
                <a:latin typeface="Calibri" panose="020F0502020204030204" pitchFamily="34" charset="0"/>
              </a:rPr>
            </a:br>
            <a:r>
              <a:rPr lang="de-CH" b="0" i="0" u="none" strike="noStrike" err="1">
                <a:solidFill>
                  <a:srgbClr val="000000"/>
                </a:solidFill>
                <a:effectLst/>
                <a:latin typeface="Calibri" panose="020F0502020204030204" pitchFamily="34" charset="0"/>
              </a:rPr>
              <a:t>Make</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triggers</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the</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process</a:t>
            </a:r>
            <a:r>
              <a:rPr lang="de-CH" b="0" i="0" u="none" strike="noStrike">
                <a:solidFill>
                  <a:srgbClr val="000000"/>
                </a:solidFill>
                <a:effectLst/>
                <a:latin typeface="Calibri" panose="020F0502020204030204" pitchFamily="34" charset="0"/>
              </a:rPr>
              <a:t> in </a:t>
            </a:r>
            <a:r>
              <a:rPr lang="de-CH" b="0" i="0" u="none" strike="noStrike" err="1">
                <a:solidFill>
                  <a:srgbClr val="000000"/>
                </a:solidFill>
                <a:effectLst/>
                <a:latin typeface="Calibri" panose="020F0502020204030204" pitchFamily="34" charset="0"/>
              </a:rPr>
              <a:t>camunda</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as</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soon</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as</a:t>
            </a:r>
            <a:r>
              <a:rPr lang="de-CH" b="0" i="0" u="none" strike="noStrike">
                <a:solidFill>
                  <a:srgbClr val="000000"/>
                </a:solidFill>
                <a:effectLst/>
                <a:latin typeface="Calibri" panose="020F0502020204030204" pitchFamily="34" charset="0"/>
              </a:rPr>
              <a:t> an </a:t>
            </a:r>
            <a:r>
              <a:rPr lang="de-CH" b="0" i="0" u="none" strike="noStrike" err="1">
                <a:solidFill>
                  <a:srgbClr val="000000"/>
                </a:solidFill>
                <a:effectLst/>
                <a:latin typeface="Calibri" panose="020F0502020204030204" pitchFamily="34" charset="0"/>
              </a:rPr>
              <a:t>order</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is</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submitted</a:t>
            </a:r>
            <a:br>
              <a:rPr lang="de-CH" b="0" i="0" u="none" strike="noStrike">
                <a:solidFill>
                  <a:srgbClr val="000000"/>
                </a:solidFill>
                <a:effectLst/>
                <a:latin typeface="Calibri" panose="020F0502020204030204" pitchFamily="34" charset="0"/>
              </a:rPr>
            </a:br>
            <a:r>
              <a:rPr lang="de-CH" b="0" i="0" u="none" strike="noStrike" err="1">
                <a:solidFill>
                  <a:srgbClr val="000000"/>
                </a:solidFill>
                <a:effectLst/>
                <a:latin typeface="Calibri" panose="020F0502020204030204" pitchFamily="34" charset="0"/>
              </a:rPr>
              <a:t>It</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then</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checks</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the</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inventory</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based</a:t>
            </a:r>
            <a:r>
              <a:rPr lang="de-CH" b="0" i="0" u="none" strike="noStrike">
                <a:solidFill>
                  <a:srgbClr val="000000"/>
                </a:solidFill>
                <a:effectLst/>
                <a:latin typeface="Calibri" panose="020F0502020204030204" pitchFamily="34" charset="0"/>
              </a:rPr>
              <a:t> on </a:t>
            </a:r>
            <a:r>
              <a:rPr lang="de-CH" b="0" i="0" u="none" strike="noStrike" err="1">
                <a:solidFill>
                  <a:srgbClr val="000000"/>
                </a:solidFill>
                <a:effectLst/>
                <a:latin typeface="Calibri" panose="020F0502020204030204" pitchFamily="34" charset="0"/>
              </a:rPr>
              <a:t>the</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product</a:t>
            </a:r>
            <a:r>
              <a:rPr lang="de-CH" b="0" i="0" u="none" strike="noStrike">
                <a:solidFill>
                  <a:srgbClr val="000000"/>
                </a:solidFill>
                <a:effectLst/>
                <a:latin typeface="Calibri" panose="020F0502020204030204" pitchFamily="34" charset="0"/>
              </a:rPr>
              <a:t> ID </a:t>
            </a:r>
            <a:r>
              <a:rPr lang="de-CH" b="0" i="0" u="none" strike="noStrike" err="1">
                <a:solidFill>
                  <a:srgbClr val="000000"/>
                </a:solidFill>
                <a:effectLst/>
                <a:latin typeface="Calibri" panose="020F0502020204030204" pitchFamily="34" charset="0"/>
              </a:rPr>
              <a:t>within</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the</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order</a:t>
            </a:r>
            <a:r>
              <a:rPr lang="de-CH" b="0" i="0" u="none" strike="noStrike">
                <a:solidFill>
                  <a:srgbClr val="000000"/>
                </a:solidFill>
                <a:effectLst/>
                <a:latin typeface="Calibri" panose="020F0502020204030204" pitchFamily="34" charset="0"/>
              </a:rPr>
              <a:t> and </a:t>
            </a:r>
            <a:r>
              <a:rPr lang="de-CH" b="0" i="0" u="none" strike="noStrike" err="1">
                <a:solidFill>
                  <a:srgbClr val="000000"/>
                </a:solidFill>
                <a:effectLst/>
                <a:latin typeface="Calibri" panose="020F0502020204030204" pitchFamily="34" charset="0"/>
              </a:rPr>
              <a:t>Routes</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to</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their</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Inventory</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Available</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or</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No</a:t>
            </a:r>
            <a:r>
              <a:rPr lang="de-CH" b="0" i="0" u="none" strike="noStrike">
                <a:solidFill>
                  <a:srgbClr val="000000"/>
                </a:solidFill>
                <a:effectLst/>
                <a:latin typeface="Calibri" panose="020F0502020204030204" pitchFamily="34" charset="0"/>
              </a:rPr>
              <a:t> – </a:t>
            </a:r>
            <a:r>
              <a:rPr lang="de-CH" b="0" i="0" u="none" strike="noStrike" err="1">
                <a:solidFill>
                  <a:srgbClr val="000000"/>
                </a:solidFill>
                <a:effectLst/>
                <a:latin typeface="Calibri" panose="020F0502020204030204" pitchFamily="34" charset="0"/>
              </a:rPr>
              <a:t>this</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is</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essentially</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where</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the</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decision</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is</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made</a:t>
            </a:r>
            <a:r>
              <a:rPr lang="de-CH" b="0" i="0" u="none" strike="noStrike">
                <a:solidFill>
                  <a:srgbClr val="000000"/>
                </a:solidFill>
                <a:effectLst/>
                <a:latin typeface="Calibri" panose="020F0502020204030204" pitchFamily="34" charset="0"/>
              </a:rPr>
              <a:t>.</a:t>
            </a:r>
            <a:br>
              <a:rPr lang="de-CH" b="0" i="0" u="none" strike="noStrike">
                <a:solidFill>
                  <a:srgbClr val="000000"/>
                </a:solidFill>
                <a:effectLst/>
                <a:latin typeface="Calibri" panose="020F0502020204030204" pitchFamily="34" charset="0"/>
              </a:rPr>
            </a:br>
            <a:r>
              <a:rPr lang="de-CH" b="0" i="0" u="none" strike="noStrike" err="1">
                <a:solidFill>
                  <a:srgbClr val="000000"/>
                </a:solidFill>
                <a:effectLst/>
                <a:latin typeface="Calibri" panose="020F0502020204030204" pitchFamily="34" charset="0"/>
              </a:rPr>
              <a:t>Make</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then</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updates</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the</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status</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to</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either</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Procuremenr</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or</a:t>
            </a:r>
            <a:r>
              <a:rPr lang="de-CH" b="0" i="0" u="none" strike="noStrike">
                <a:solidFill>
                  <a:srgbClr val="000000"/>
                </a:solidFill>
                <a:effectLst/>
                <a:latin typeface="Calibri" panose="020F0502020204030204" pitchFamily="34" charset="0"/>
              </a:rPr>
              <a:t> Dispatch </a:t>
            </a:r>
            <a:r>
              <a:rPr lang="de-CH" b="0" i="0" u="none" strike="noStrike" err="1">
                <a:solidFill>
                  <a:srgbClr val="000000"/>
                </a:solidFill>
                <a:effectLst/>
                <a:latin typeface="Calibri" panose="020F0502020204030204" pitchFamily="34" charset="0"/>
              </a:rPr>
              <a:t>within</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the</a:t>
            </a:r>
            <a:r>
              <a:rPr lang="de-CH" b="0" i="0" u="none" strike="noStrike">
                <a:solidFill>
                  <a:srgbClr val="000000"/>
                </a:solidFill>
                <a:effectLst/>
                <a:latin typeface="Calibri" panose="020F0502020204030204" pitchFamily="34" charset="0"/>
              </a:rPr>
              <a:t> Google Sheets (</a:t>
            </a:r>
            <a:r>
              <a:rPr lang="de-CH" b="0" i="0" u="none" strike="noStrike" err="1">
                <a:solidFill>
                  <a:srgbClr val="000000"/>
                </a:solidFill>
                <a:effectLst/>
                <a:latin typeface="Calibri" panose="020F0502020204030204" pitchFamily="34" charset="0"/>
              </a:rPr>
              <a:t>for</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reference</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by</a:t>
            </a:r>
            <a:r>
              <a:rPr lang="de-CH" b="0" i="0" u="none" strike="noStrike">
                <a:solidFill>
                  <a:srgbClr val="000000"/>
                </a:solidFill>
                <a:effectLst/>
                <a:latin typeface="Calibri" panose="020F0502020204030204" pitchFamily="34" charset="0"/>
              </a:rPr>
              <a:t> internal </a:t>
            </a:r>
            <a:r>
              <a:rPr lang="de-CH" b="0" i="0" u="none" strike="noStrike" err="1">
                <a:solidFill>
                  <a:srgbClr val="000000"/>
                </a:solidFill>
                <a:effectLst/>
                <a:latin typeface="Calibri" panose="020F0502020204030204" pitchFamily="34" charset="0"/>
              </a:rPr>
              <a:t>departments</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if</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needed</a:t>
            </a:r>
            <a:r>
              <a:rPr lang="de-CH" b="0" i="0" u="none" strike="noStrike">
                <a:solidFill>
                  <a:srgbClr val="000000"/>
                </a:solidFill>
                <a:effectLst/>
                <a:latin typeface="Calibri" panose="020F0502020204030204" pitchFamily="34" charset="0"/>
              </a:rPr>
              <a:t>) </a:t>
            </a:r>
            <a:br>
              <a:rPr lang="de-CH" b="0" i="0" u="none" strike="noStrike">
                <a:solidFill>
                  <a:srgbClr val="000000"/>
                </a:solidFill>
                <a:effectLst/>
                <a:latin typeface="Calibri" panose="020F0502020204030204" pitchFamily="34" charset="0"/>
              </a:rPr>
            </a:br>
            <a:r>
              <a:rPr lang="de-CH" b="0" i="0" u="none" strike="noStrike">
                <a:solidFill>
                  <a:srgbClr val="000000"/>
                </a:solidFill>
                <a:effectLst/>
                <a:latin typeface="Calibri" panose="020F0502020204030204" pitchFamily="34" charset="0"/>
              </a:rPr>
              <a:t>An email </a:t>
            </a:r>
            <a:r>
              <a:rPr lang="de-CH" b="0" i="0" u="none" strike="noStrike" err="1">
                <a:solidFill>
                  <a:srgbClr val="000000"/>
                </a:solidFill>
                <a:effectLst/>
                <a:latin typeface="Calibri" panose="020F0502020204030204" pitchFamily="34" charset="0"/>
              </a:rPr>
              <a:t>is</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then</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automatically</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sent</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to</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the</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customer</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informing</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them</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of</a:t>
            </a:r>
            <a:r>
              <a:rPr lang="de-CH" b="0" i="0" u="none" strike="noStrike">
                <a:solidFill>
                  <a:srgbClr val="000000"/>
                </a:solidFill>
                <a:effectLst/>
                <a:latin typeface="Calibri" panose="020F0502020204030204" pitchFamily="34" charset="0"/>
              </a:rPr>
              <a:t> a </a:t>
            </a:r>
            <a:r>
              <a:rPr lang="de-CH" b="0" i="0" u="none" strike="noStrike" err="1">
                <a:solidFill>
                  <a:srgbClr val="000000"/>
                </a:solidFill>
                <a:effectLst/>
                <a:latin typeface="Calibri" panose="020F0502020204030204" pitchFamily="34" charset="0"/>
              </a:rPr>
              <a:t>backorder</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or</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thanking</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them</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for</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the</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order</a:t>
            </a:r>
            <a:r>
              <a:rPr lang="de-CH" b="0" i="0" u="none" strike="noStrike">
                <a:solidFill>
                  <a:srgbClr val="000000"/>
                </a:solidFill>
                <a:effectLst/>
                <a:latin typeface="Calibri" panose="020F0502020204030204" pitchFamily="34" charset="0"/>
              </a:rPr>
              <a:t> and </a:t>
            </a:r>
            <a:r>
              <a:rPr lang="de-CH" b="0" i="0" u="none" strike="noStrike" err="1">
                <a:solidFill>
                  <a:srgbClr val="000000"/>
                </a:solidFill>
                <a:effectLst/>
                <a:latin typeface="Calibri" panose="020F0502020204030204" pitchFamily="34" charset="0"/>
              </a:rPr>
              <a:t>providing</a:t>
            </a:r>
            <a:r>
              <a:rPr lang="de-CH" b="0" i="0" u="none" strike="noStrike">
                <a:solidFill>
                  <a:srgbClr val="000000"/>
                </a:solidFill>
                <a:effectLst/>
                <a:latin typeface="Calibri" panose="020F0502020204030204" pitchFamily="34" charset="0"/>
              </a:rPr>
              <a:t> a </a:t>
            </a:r>
            <a:r>
              <a:rPr lang="de-CH" b="0" i="0" u="none" strike="noStrike" err="1">
                <a:solidFill>
                  <a:srgbClr val="000000"/>
                </a:solidFill>
                <a:effectLst/>
                <a:latin typeface="Calibri" panose="020F0502020204030204" pitchFamily="34" charset="0"/>
              </a:rPr>
              <a:t>standard</a:t>
            </a:r>
            <a:r>
              <a:rPr lang="de-CH" b="0" i="0" u="none" strike="noStrike">
                <a:solidFill>
                  <a:srgbClr val="000000"/>
                </a:solidFill>
                <a:effectLst/>
                <a:latin typeface="Calibri" panose="020F0502020204030204" pitchFamily="34" charset="0"/>
              </a:rPr>
              <a:t> </a:t>
            </a:r>
            <a:r>
              <a:rPr lang="de-CH" b="0" i="0" u="none" strike="noStrike" err="1">
                <a:solidFill>
                  <a:srgbClr val="000000"/>
                </a:solidFill>
                <a:effectLst/>
                <a:latin typeface="Calibri" panose="020F0502020204030204" pitchFamily="34" charset="0"/>
              </a:rPr>
              <a:t>delivery</a:t>
            </a:r>
            <a:r>
              <a:rPr lang="de-CH" b="0" i="0" u="none" strike="noStrike">
                <a:solidFill>
                  <a:srgbClr val="000000"/>
                </a:solidFill>
                <a:effectLst/>
                <a:latin typeface="Calibri" panose="020F0502020204030204" pitchFamily="34" charset="0"/>
              </a:rPr>
              <a:t> time frame.</a:t>
            </a:r>
            <a:br>
              <a:rPr lang="de-CH" b="0" i="0" u="none" strike="noStrike">
                <a:solidFill>
                  <a:srgbClr val="000000"/>
                </a:solidFill>
                <a:effectLst/>
                <a:latin typeface="Calibri" panose="020F0502020204030204" pitchFamily="34" charset="0"/>
              </a:rPr>
            </a:br>
            <a:endParaRPr lang="de-LI" b="1"/>
          </a:p>
        </p:txBody>
      </p:sp>
      <p:sp>
        <p:nvSpPr>
          <p:cNvPr id="4" name="Slide Number Placeholder 3"/>
          <p:cNvSpPr>
            <a:spLocks noGrp="1"/>
          </p:cNvSpPr>
          <p:nvPr>
            <p:ph type="sldNum" sz="quarter" idx="5"/>
          </p:nvPr>
        </p:nvSpPr>
        <p:spPr/>
        <p:txBody>
          <a:bodyPr/>
          <a:lstStyle/>
          <a:p>
            <a:fld id="{D09A12F1-4B2C-481E-BD20-283602D2EB0E}" type="slidenum">
              <a:rPr lang="en-GB" smtClean="0"/>
              <a:t>8</a:t>
            </a:fld>
            <a:endParaRPr lang="en-GB"/>
          </a:p>
        </p:txBody>
      </p:sp>
    </p:spTree>
    <p:extLst>
      <p:ext uri="{BB962C8B-B14F-4D97-AF65-F5344CB8AC3E}">
        <p14:creationId xmlns:p14="http://schemas.microsoft.com/office/powerpoint/2010/main" val="1334373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CC751-DAC7-5B8F-A750-DAE164DD1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756B69-6963-A98F-4748-3025DF01E1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3BB071-F582-BEB1-6FEB-3913E195B32C}"/>
              </a:ext>
            </a:extLst>
          </p:cNvPr>
          <p:cNvSpPr>
            <a:spLocks noGrp="1"/>
          </p:cNvSpPr>
          <p:nvPr>
            <p:ph type="body" idx="1"/>
          </p:nvPr>
        </p:nvSpPr>
        <p:spPr/>
        <p:txBody>
          <a:bodyPr/>
          <a:lstStyle/>
          <a:p>
            <a:pPr algn="l"/>
            <a:r>
              <a:rPr lang="de-CH" b="1"/>
              <a:t>Ellona 30sec</a:t>
            </a:r>
            <a:br>
              <a:rPr lang="de-CH" b="1"/>
            </a:br>
            <a:r>
              <a:rPr lang="en-GB" sz="1200">
                <a:solidFill>
                  <a:srgbClr val="0E4714"/>
                </a:solidFill>
                <a:latin typeface="Gotham" panose="020B0604020202020204" charset="0"/>
                <a:cs typeface="Gotham" panose="020B0604020202020204" charset="0"/>
              </a:rPr>
              <a:t>Once the Purchase Request is created Camunda will signal Make and an automated email will be sent to the Vendor ordering the needed products and asking for a confirmed delivery date</a:t>
            </a:r>
          </a:p>
          <a:p>
            <a:endParaRPr lang="de-LI" b="1"/>
          </a:p>
        </p:txBody>
      </p:sp>
      <p:sp>
        <p:nvSpPr>
          <p:cNvPr id="4" name="Slide Number Placeholder 3">
            <a:extLst>
              <a:ext uri="{FF2B5EF4-FFF2-40B4-BE49-F238E27FC236}">
                <a16:creationId xmlns:a16="http://schemas.microsoft.com/office/drawing/2014/main" id="{FAA297B7-2E7E-1216-5980-720603CDA28C}"/>
              </a:ext>
            </a:extLst>
          </p:cNvPr>
          <p:cNvSpPr>
            <a:spLocks noGrp="1"/>
          </p:cNvSpPr>
          <p:nvPr>
            <p:ph type="sldNum" sz="quarter" idx="5"/>
          </p:nvPr>
        </p:nvSpPr>
        <p:spPr/>
        <p:txBody>
          <a:bodyPr/>
          <a:lstStyle/>
          <a:p>
            <a:fld id="{D09A12F1-4B2C-481E-BD20-283602D2EB0E}" type="slidenum">
              <a:rPr lang="en-GB" smtClean="0"/>
              <a:t>9</a:t>
            </a:fld>
            <a:endParaRPr lang="en-GB"/>
          </a:p>
        </p:txBody>
      </p:sp>
    </p:spTree>
    <p:extLst>
      <p:ext uri="{BB962C8B-B14F-4D97-AF65-F5344CB8AC3E}">
        <p14:creationId xmlns:p14="http://schemas.microsoft.com/office/powerpoint/2010/main" val="1990277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b="1" i="0" u="none" strike="noStrike">
                <a:solidFill>
                  <a:srgbClr val="000000"/>
                </a:solidFill>
                <a:effectLst/>
                <a:latin typeface="Calibri" panose="020F0502020204030204" pitchFamily="34" charset="0"/>
              </a:rPr>
              <a:t>Patricia </a:t>
            </a:r>
            <a:r>
              <a:rPr lang="de-DE" b="1" i="0" u="none" strike="noStrike">
                <a:solidFill>
                  <a:srgbClr val="000000"/>
                </a:solidFill>
                <a:effectLst/>
                <a:latin typeface="Calibri" panose="020F0502020204030204" pitchFamily="34" charset="0"/>
              </a:rPr>
              <a:t>18</a:t>
            </a:r>
            <a:r>
              <a:rPr lang="cs-CZ" b="1" i="0" u="none" strike="noStrike">
                <a:solidFill>
                  <a:srgbClr val="000000"/>
                </a:solidFill>
                <a:effectLst/>
                <a:latin typeface="Calibri" panose="020F0502020204030204" pitchFamily="34" charset="0"/>
              </a:rPr>
              <a:t>0 seconds</a:t>
            </a:r>
            <a:r>
              <a:rPr lang="cs-CZ" b="0" i="0" u="none" strike="noStrike">
                <a:solidFill>
                  <a:srgbClr val="000000"/>
                </a:solidFill>
                <a:effectLst/>
                <a:latin typeface="Calibri" panose="020F0502020204030204" pitchFamily="34" charset="0"/>
              </a:rPr>
              <a:t>: </a:t>
            </a:r>
            <a:endParaRPr lang="de-DE" b="0" i="0" u="none" strike="noStrike">
              <a:solidFill>
                <a:srgbClr val="000000"/>
              </a:solidFill>
              <a:effectLst/>
              <a:latin typeface="Calibri" panose="020F0502020204030204" pitchFamily="34" charset="0"/>
            </a:endParaRPr>
          </a:p>
          <a:p>
            <a:pPr marL="171450" indent="-171450">
              <a:buFontTx/>
              <a:buChar char="-"/>
            </a:pPr>
            <a:r>
              <a:rPr lang="en-GB"/>
              <a:t>Additional service: Chatbot Buddy</a:t>
            </a:r>
          </a:p>
          <a:p>
            <a:pPr marL="171450" indent="-171450">
              <a:buFontTx/>
              <a:buChar char="-"/>
            </a:pPr>
            <a:r>
              <a:rPr lang="en-GB"/>
              <a:t>Modelled in </a:t>
            </a:r>
            <a:r>
              <a:rPr lang="en-GB" i="1" err="1"/>
              <a:t>Voiceflow</a:t>
            </a:r>
            <a:endParaRPr lang="en-GB" i="1"/>
          </a:p>
          <a:p>
            <a:pPr marL="171450" indent="-171450">
              <a:buFontTx/>
              <a:buChar char="-"/>
            </a:pPr>
            <a:r>
              <a:rPr lang="en-GB"/>
              <a:t>reduces workload for customer service. </a:t>
            </a:r>
          </a:p>
          <a:p>
            <a:pPr marL="171450" indent="-171450">
              <a:buFontTx/>
              <a:buChar char="-"/>
            </a:pPr>
            <a:r>
              <a:rPr lang="en-GB"/>
              <a:t>customers can get immediate and accurate answers about order status, complaints, and more—without waiting for manual replies.</a:t>
            </a:r>
          </a:p>
          <a:p>
            <a:pPr marL="171450" indent="-171450">
              <a:buFontTx/>
              <a:buChar char="-"/>
            </a:pPr>
            <a:r>
              <a:rPr lang="en-GB"/>
              <a:t>The main LLM Agent in the </a:t>
            </a:r>
            <a:r>
              <a:rPr lang="en-GB" err="1"/>
              <a:t>voiceflow</a:t>
            </a:r>
            <a:r>
              <a:rPr lang="en-GB"/>
              <a:t> has a comprehensive knowledge base to handle the customers inquiries</a:t>
            </a:r>
          </a:p>
        </p:txBody>
      </p:sp>
      <p:sp>
        <p:nvSpPr>
          <p:cNvPr id="4" name="Slide Number Placeholder 3"/>
          <p:cNvSpPr>
            <a:spLocks noGrp="1"/>
          </p:cNvSpPr>
          <p:nvPr>
            <p:ph type="sldNum" sz="quarter" idx="5"/>
          </p:nvPr>
        </p:nvSpPr>
        <p:spPr/>
        <p:txBody>
          <a:bodyPr/>
          <a:lstStyle/>
          <a:p>
            <a:fld id="{D09A12F1-4B2C-481E-BD20-283602D2EB0E}" type="slidenum">
              <a:rPr lang="en-GB" smtClean="0"/>
              <a:t>10</a:t>
            </a:fld>
            <a:endParaRPr lang="en-GB"/>
          </a:p>
        </p:txBody>
      </p:sp>
    </p:spTree>
    <p:extLst>
      <p:ext uri="{BB962C8B-B14F-4D97-AF65-F5344CB8AC3E}">
        <p14:creationId xmlns:p14="http://schemas.microsoft.com/office/powerpoint/2010/main" val="2847847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Freeform 2"/>
          <p:cNvSpPr/>
          <p:nvPr/>
        </p:nvSpPr>
        <p:spPr>
          <a:xfrm>
            <a:off x="9144000" y="-1257300"/>
            <a:ext cx="12801600" cy="15309340"/>
          </a:xfrm>
          <a:custGeom>
            <a:avLst/>
            <a:gdLst/>
            <a:ahLst/>
            <a:cxnLst/>
            <a:rect l="l" t="t" r="r" b="b"/>
            <a:pathLst>
              <a:path w="19285436" h="15042640">
                <a:moveTo>
                  <a:pt x="0" y="0"/>
                </a:moveTo>
                <a:lnTo>
                  <a:pt x="19285437" y="0"/>
                </a:lnTo>
                <a:lnTo>
                  <a:pt x="19285437" y="15042640"/>
                </a:lnTo>
                <a:lnTo>
                  <a:pt x="0" y="15042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noProof="0"/>
          </a:p>
        </p:txBody>
      </p:sp>
      <p:sp>
        <p:nvSpPr>
          <p:cNvPr id="3" name="TextBox 3"/>
          <p:cNvSpPr txBox="1"/>
          <p:nvPr/>
        </p:nvSpPr>
        <p:spPr>
          <a:xfrm>
            <a:off x="152400" y="2667439"/>
            <a:ext cx="15621993" cy="1839221"/>
          </a:xfrm>
          <a:prstGeom prst="rect">
            <a:avLst/>
          </a:prstGeom>
        </p:spPr>
        <p:txBody>
          <a:bodyPr wrap="square" lIns="0" tIns="0" rIns="0" bIns="0" rtlCol="0" anchor="t">
            <a:spAutoFit/>
          </a:bodyPr>
          <a:lstStyle/>
          <a:p>
            <a:pPr algn="l">
              <a:lnSpc>
                <a:spcPts val="15522"/>
              </a:lnSpc>
            </a:pPr>
            <a:r>
              <a:rPr lang="en-GB" sz="9600" spc="-737" noProof="0">
                <a:solidFill>
                  <a:srgbClr val="0E4714"/>
                </a:solidFill>
                <a:latin typeface="Times New Roman Condensed"/>
                <a:ea typeface="Times New Roman Condensed"/>
                <a:cs typeface="Gotham" panose="020B0604020202020204" charset="0"/>
                <a:sym typeface="Times New Roman Condensed"/>
              </a:rPr>
              <a:t>Digitalization of Business Processes</a:t>
            </a:r>
          </a:p>
        </p:txBody>
      </p:sp>
      <p:sp>
        <p:nvSpPr>
          <p:cNvPr id="4" name="TextBox 4"/>
          <p:cNvSpPr txBox="1"/>
          <p:nvPr/>
        </p:nvSpPr>
        <p:spPr>
          <a:xfrm>
            <a:off x="152400" y="4610100"/>
            <a:ext cx="14706600" cy="437812"/>
          </a:xfrm>
          <a:prstGeom prst="rect">
            <a:avLst/>
          </a:prstGeom>
        </p:spPr>
        <p:txBody>
          <a:bodyPr wrap="square" lIns="0" tIns="0" rIns="0" bIns="0" rtlCol="0" anchor="t">
            <a:spAutoFit/>
          </a:bodyPr>
          <a:lstStyle/>
          <a:p>
            <a:pPr>
              <a:lnSpc>
                <a:spcPts val="3360"/>
              </a:lnSpc>
            </a:pPr>
            <a:r>
              <a:rPr lang="en-GB" sz="3600" spc="-42" noProof="0">
                <a:solidFill>
                  <a:srgbClr val="0E4714"/>
                </a:solidFill>
                <a:latin typeface="Gotham"/>
                <a:ea typeface="Gotham"/>
                <a:cs typeface="Gotham"/>
                <a:sym typeface="Gotham"/>
              </a:rPr>
              <a:t>Order-to-ship process in Foodservice Technologies industry</a:t>
            </a:r>
          </a:p>
        </p:txBody>
      </p:sp>
      <p:sp>
        <p:nvSpPr>
          <p:cNvPr id="5" name="TextBox 5"/>
          <p:cNvSpPr txBox="1"/>
          <p:nvPr/>
        </p:nvSpPr>
        <p:spPr>
          <a:xfrm>
            <a:off x="181875" y="9618785"/>
            <a:ext cx="11628370" cy="260841"/>
          </a:xfrm>
          <a:prstGeom prst="rect">
            <a:avLst/>
          </a:prstGeom>
        </p:spPr>
        <p:txBody>
          <a:bodyPr lIns="0" tIns="0" rIns="0" bIns="0" rtlCol="0" anchor="t">
            <a:spAutoFit/>
          </a:bodyPr>
          <a:lstStyle/>
          <a:p>
            <a:pPr algn="l">
              <a:lnSpc>
                <a:spcPts val="2240"/>
              </a:lnSpc>
            </a:pPr>
            <a:r>
              <a:rPr lang="en-GB" sz="1600" noProof="0">
                <a:solidFill>
                  <a:srgbClr val="0E4714"/>
                </a:solidFill>
                <a:latin typeface="Gotham"/>
                <a:ea typeface="Gotham"/>
                <a:cs typeface="Gotham"/>
                <a:sym typeface="Gotham"/>
              </a:rPr>
              <a:t>Ellona Tsap, Patricia Abel, Ramona Steinauer, Lukas Janotka</a:t>
            </a:r>
          </a:p>
        </p:txBody>
      </p:sp>
      <p:sp>
        <p:nvSpPr>
          <p:cNvPr id="6" name="TextBox 6"/>
          <p:cNvSpPr txBox="1"/>
          <p:nvPr/>
        </p:nvSpPr>
        <p:spPr>
          <a:xfrm>
            <a:off x="176349" y="9103742"/>
            <a:ext cx="2085362" cy="320601"/>
          </a:xfrm>
          <a:prstGeom prst="rect">
            <a:avLst/>
          </a:prstGeom>
        </p:spPr>
        <p:txBody>
          <a:bodyPr lIns="0" tIns="0" rIns="0" bIns="0" rtlCol="0" anchor="t">
            <a:spAutoFit/>
          </a:bodyPr>
          <a:lstStyle/>
          <a:p>
            <a:pPr algn="l">
              <a:lnSpc>
                <a:spcPts val="2520"/>
              </a:lnSpc>
            </a:pPr>
            <a:r>
              <a:rPr lang="en-GB" sz="2100" b="1" noProof="0">
                <a:solidFill>
                  <a:srgbClr val="0E4714"/>
                </a:solidFill>
                <a:latin typeface="Gotham Bold"/>
                <a:ea typeface="Gotham Bold"/>
                <a:cs typeface="Gotham Bold"/>
                <a:sym typeface="Gotham Bold"/>
              </a:rPr>
              <a:t>25DIGIBP4</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a:extLst>
            <a:ext uri="{FF2B5EF4-FFF2-40B4-BE49-F238E27FC236}">
              <a16:creationId xmlns:a16="http://schemas.microsoft.com/office/drawing/2014/main" id="{F064C5CB-02DD-B38C-F021-32EE798E1103}"/>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8D7E25ED-3D85-5850-1077-5011AC1AFF0B}"/>
              </a:ext>
            </a:extLst>
          </p:cNvPr>
          <p:cNvSpPr txBox="1"/>
          <p:nvPr/>
        </p:nvSpPr>
        <p:spPr>
          <a:xfrm>
            <a:off x="233719" y="266700"/>
            <a:ext cx="14423006" cy="1308692"/>
          </a:xfrm>
          <a:prstGeom prst="rect">
            <a:avLst/>
          </a:prstGeom>
        </p:spPr>
        <p:txBody>
          <a:bodyPr lIns="0" tIns="0" rIns="0" bIns="0" rtlCol="0" anchor="t">
            <a:spAutoFit/>
          </a:bodyPr>
          <a:lstStyle/>
          <a:p>
            <a:pPr algn="l">
              <a:lnSpc>
                <a:spcPts val="9469"/>
              </a:lnSpc>
            </a:pPr>
            <a:r>
              <a:rPr lang="en-GB" sz="10000" spc="-272" noProof="0">
                <a:solidFill>
                  <a:srgbClr val="0E4714"/>
                </a:solidFill>
                <a:latin typeface="Times New Roman Condensed"/>
                <a:ea typeface="Times New Roman Condensed"/>
                <a:cs typeface="Times New Roman Condensed"/>
                <a:sym typeface="Times New Roman Condensed"/>
              </a:rPr>
              <a:t>AI Customer Agent </a:t>
            </a:r>
          </a:p>
        </p:txBody>
      </p:sp>
      <p:pic>
        <p:nvPicPr>
          <p:cNvPr id="5122" name="Picture 2" descr="Ein Bild, das Text, Screenshot, Schrift, Zahl enthält.&#10;&#10;KI-generierte Inhalte können fehlerhaft sein.">
            <a:extLst>
              <a:ext uri="{FF2B5EF4-FFF2-40B4-BE49-F238E27FC236}">
                <a16:creationId xmlns:a16="http://schemas.microsoft.com/office/drawing/2014/main" id="{586F4D67-D6FB-87AD-0F4E-351D570ED5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560645"/>
            <a:ext cx="14070106" cy="8434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4913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a:extLst>
            <a:ext uri="{FF2B5EF4-FFF2-40B4-BE49-F238E27FC236}">
              <a16:creationId xmlns:a16="http://schemas.microsoft.com/office/drawing/2014/main" id="{E83A68F1-0204-C8F7-0ADB-D92707D7F721}"/>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4AC1F108-EA78-5D53-0874-0C44B51C4EF7}"/>
              </a:ext>
            </a:extLst>
          </p:cNvPr>
          <p:cNvSpPr txBox="1"/>
          <p:nvPr/>
        </p:nvSpPr>
        <p:spPr>
          <a:xfrm>
            <a:off x="685800" y="136386"/>
            <a:ext cx="8148281" cy="1276632"/>
          </a:xfrm>
          <a:prstGeom prst="rect">
            <a:avLst/>
          </a:prstGeom>
        </p:spPr>
        <p:txBody>
          <a:bodyPr wrap="square" lIns="0" tIns="0" rIns="0" bIns="0" rtlCol="0" anchor="t">
            <a:spAutoFit/>
          </a:bodyPr>
          <a:lstStyle/>
          <a:p>
            <a:pPr algn="l">
              <a:lnSpc>
                <a:spcPts val="9469"/>
              </a:lnSpc>
            </a:pPr>
            <a:r>
              <a:rPr lang="en-GB" sz="10000" spc="-272" noProof="0">
                <a:solidFill>
                  <a:srgbClr val="0E4714"/>
                </a:solidFill>
                <a:latin typeface="Times New Roman Condensed"/>
                <a:ea typeface="Times New Roman Condensed"/>
                <a:cs typeface="Times New Roman Condensed"/>
                <a:sym typeface="Times New Roman Condensed"/>
              </a:rPr>
              <a:t>AI Customer Agent </a:t>
            </a:r>
          </a:p>
        </p:txBody>
      </p:sp>
      <p:sp>
        <p:nvSpPr>
          <p:cNvPr id="2" name="TextBox 1">
            <a:extLst>
              <a:ext uri="{FF2B5EF4-FFF2-40B4-BE49-F238E27FC236}">
                <a16:creationId xmlns:a16="http://schemas.microsoft.com/office/drawing/2014/main" id="{1B7B7B73-E414-BC11-019C-DD1E56E27D3A}"/>
              </a:ext>
            </a:extLst>
          </p:cNvPr>
          <p:cNvSpPr txBox="1"/>
          <p:nvPr/>
        </p:nvSpPr>
        <p:spPr>
          <a:xfrm>
            <a:off x="685800" y="1059075"/>
            <a:ext cx="8310744" cy="707886"/>
          </a:xfrm>
          <a:prstGeom prst="rect">
            <a:avLst/>
          </a:prstGeom>
          <a:noFill/>
        </p:spPr>
        <p:txBody>
          <a:bodyPr wrap="square" lIns="91440" tIns="45720" rIns="91440" bIns="45720" rtlCol="0" anchor="t">
            <a:spAutoFit/>
          </a:bodyPr>
          <a:lstStyle/>
          <a:p>
            <a:r>
              <a:rPr lang="en-GB" sz="4000" b="1" noProof="0">
                <a:solidFill>
                  <a:srgbClr val="0E4714"/>
                </a:solidFill>
                <a:latin typeface="Gotham"/>
                <a:cs typeface="Gotham"/>
              </a:rPr>
              <a:t>Order Placement</a:t>
            </a:r>
            <a:endParaRPr lang="en-GB" sz="4000" b="1" noProof="0">
              <a:solidFill>
                <a:srgbClr val="0E4714"/>
              </a:solidFill>
              <a:latin typeface="Gotham" panose="020B0604020202020204" charset="0"/>
              <a:cs typeface="Gotham" panose="020B0604020202020204" charset="0"/>
            </a:endParaRPr>
          </a:p>
        </p:txBody>
      </p:sp>
      <p:pic>
        <p:nvPicPr>
          <p:cNvPr id="4" name="Order_Inquiry">
            <a:hlinkClick r:id="" action="ppaction://media"/>
            <a:extLst>
              <a:ext uri="{FF2B5EF4-FFF2-40B4-BE49-F238E27FC236}">
                <a16:creationId xmlns:a16="http://schemas.microsoft.com/office/drawing/2014/main" id="{9DBABB2D-4EF5-F379-87AF-6E08553E8EF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32748" y="136386"/>
            <a:ext cx="6653870" cy="9890184"/>
          </a:xfrm>
          <a:prstGeom prst="rect">
            <a:avLst/>
          </a:prstGeom>
        </p:spPr>
      </p:pic>
    </p:spTree>
    <p:extLst>
      <p:ext uri="{BB962C8B-B14F-4D97-AF65-F5344CB8AC3E}">
        <p14:creationId xmlns:p14="http://schemas.microsoft.com/office/powerpoint/2010/main" val="30973037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0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a:extLst>
            <a:ext uri="{FF2B5EF4-FFF2-40B4-BE49-F238E27FC236}">
              <a16:creationId xmlns:a16="http://schemas.microsoft.com/office/drawing/2014/main" id="{6CF35FAB-B869-7444-59CE-CB612E8E9C69}"/>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D0512AD2-089A-CE6F-49C8-674DDE8AC4DA}"/>
              </a:ext>
            </a:extLst>
          </p:cNvPr>
          <p:cNvSpPr txBox="1"/>
          <p:nvPr/>
        </p:nvSpPr>
        <p:spPr>
          <a:xfrm>
            <a:off x="685800" y="136386"/>
            <a:ext cx="8148281" cy="1308692"/>
          </a:xfrm>
          <a:prstGeom prst="rect">
            <a:avLst/>
          </a:prstGeom>
        </p:spPr>
        <p:txBody>
          <a:bodyPr wrap="square" lIns="0" tIns="0" rIns="0" bIns="0" rtlCol="0" anchor="t">
            <a:spAutoFit/>
          </a:bodyPr>
          <a:lstStyle/>
          <a:p>
            <a:pPr algn="l">
              <a:lnSpc>
                <a:spcPts val="9469"/>
              </a:lnSpc>
            </a:pPr>
            <a:r>
              <a:rPr lang="en-GB" sz="10000" spc="-272" noProof="0">
                <a:solidFill>
                  <a:srgbClr val="0E4714"/>
                </a:solidFill>
                <a:latin typeface="Times New Roman Condensed"/>
                <a:ea typeface="Times New Roman Condensed"/>
                <a:cs typeface="Times New Roman Condensed"/>
                <a:sym typeface="Times New Roman Condensed"/>
              </a:rPr>
              <a:t>AI Customer Agent </a:t>
            </a:r>
          </a:p>
        </p:txBody>
      </p:sp>
      <p:pic>
        <p:nvPicPr>
          <p:cNvPr id="6146" name="Picture 2" descr="Ein Bild, das Text, Screenshot, Zahl, Schrift enthält.&#10;&#10;KI-generierte Inhalte können fehlerhaft sein.">
            <a:extLst>
              <a:ext uri="{FF2B5EF4-FFF2-40B4-BE49-F238E27FC236}">
                <a16:creationId xmlns:a16="http://schemas.microsoft.com/office/drawing/2014/main" id="{C121BD4E-2603-2550-13B3-EAF1790449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0" y="3947598"/>
            <a:ext cx="8296275" cy="6124575"/>
          </a:xfrm>
          <a:prstGeom prst="rect">
            <a:avLst/>
          </a:prstGeom>
          <a:noFill/>
          <a:extLst>
            <a:ext uri="{909E8E84-426E-40DD-AFC4-6F175D3DCCD1}">
              <a14:hiddenFill xmlns:a14="http://schemas.microsoft.com/office/drawing/2010/main">
                <a:solidFill>
                  <a:srgbClr val="FFFFFF"/>
                </a:solidFill>
              </a14:hiddenFill>
            </a:ext>
          </a:extLst>
        </p:spPr>
      </p:pic>
      <p:pic>
        <p:nvPicPr>
          <p:cNvPr id="4" name="Order_Status_Inquiry">
            <a:hlinkClick r:id="" action="ppaction://media"/>
            <a:extLst>
              <a:ext uri="{FF2B5EF4-FFF2-40B4-BE49-F238E27FC236}">
                <a16:creationId xmlns:a16="http://schemas.microsoft.com/office/drawing/2014/main" id="{ED180799-7408-7FAC-DC21-3B02D9E5FFB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94500" y="1904998"/>
            <a:ext cx="5355000" cy="8245616"/>
          </a:xfrm>
          <a:prstGeom prst="rect">
            <a:avLst/>
          </a:prstGeom>
        </p:spPr>
      </p:pic>
      <p:sp>
        <p:nvSpPr>
          <p:cNvPr id="5" name="TextBox 4">
            <a:extLst>
              <a:ext uri="{FF2B5EF4-FFF2-40B4-BE49-F238E27FC236}">
                <a16:creationId xmlns:a16="http://schemas.microsoft.com/office/drawing/2014/main" id="{14229D5C-4042-07F8-00ED-DC1E71744FDA}"/>
              </a:ext>
            </a:extLst>
          </p:cNvPr>
          <p:cNvSpPr txBox="1"/>
          <p:nvPr/>
        </p:nvSpPr>
        <p:spPr>
          <a:xfrm>
            <a:off x="685800" y="1059075"/>
            <a:ext cx="8310744" cy="707886"/>
          </a:xfrm>
          <a:prstGeom prst="rect">
            <a:avLst/>
          </a:prstGeom>
          <a:noFill/>
        </p:spPr>
        <p:txBody>
          <a:bodyPr wrap="square" lIns="91440" tIns="45720" rIns="91440" bIns="45720" rtlCol="0" anchor="t">
            <a:spAutoFit/>
          </a:bodyPr>
          <a:lstStyle/>
          <a:p>
            <a:r>
              <a:rPr lang="en-GB" sz="4000" b="1" noProof="0">
                <a:solidFill>
                  <a:srgbClr val="0E4714"/>
                </a:solidFill>
                <a:latin typeface="Gotham"/>
                <a:cs typeface="Gotham"/>
              </a:rPr>
              <a:t>Order Status Inquiry</a:t>
            </a:r>
            <a:endParaRPr lang="en-GB" sz="4000" b="1" noProof="0">
              <a:solidFill>
                <a:srgbClr val="0E4714"/>
              </a:solidFill>
              <a:latin typeface="Gotham" panose="020B0604020202020204" charset="0"/>
              <a:cs typeface="Gotham" panose="020B0604020202020204" charset="0"/>
            </a:endParaRPr>
          </a:p>
        </p:txBody>
      </p:sp>
      <p:sp>
        <p:nvSpPr>
          <p:cNvPr id="6" name="Arrow: Curved Down 5">
            <a:extLst>
              <a:ext uri="{FF2B5EF4-FFF2-40B4-BE49-F238E27FC236}">
                <a16:creationId xmlns:a16="http://schemas.microsoft.com/office/drawing/2014/main" id="{367B476C-4C31-872A-1683-74D6125D2CFB}"/>
              </a:ext>
            </a:extLst>
          </p:cNvPr>
          <p:cNvSpPr/>
          <p:nvPr/>
        </p:nvSpPr>
        <p:spPr>
          <a:xfrm rot="1128047">
            <a:off x="7346880" y="2330868"/>
            <a:ext cx="3191435" cy="113268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tx1"/>
              </a:solidFill>
            </a:endParaRPr>
          </a:p>
        </p:txBody>
      </p:sp>
      <p:pic>
        <p:nvPicPr>
          <p:cNvPr id="1026" name="Picture 2" descr="Make Logo Free Download SVG, PNG and... · LobeHub">
            <a:extLst>
              <a:ext uri="{FF2B5EF4-FFF2-40B4-BE49-F238E27FC236}">
                <a16:creationId xmlns:a16="http://schemas.microsoft.com/office/drawing/2014/main" id="{82644178-B1F1-4707-0E6A-98E1947EE00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05139" y="1681796"/>
            <a:ext cx="831100" cy="83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1804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65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a:extLst>
            <a:ext uri="{FF2B5EF4-FFF2-40B4-BE49-F238E27FC236}">
              <a16:creationId xmlns:a16="http://schemas.microsoft.com/office/drawing/2014/main" id="{F3E26A96-1049-9813-B4C7-52A1317D793B}"/>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21EE375B-A83D-9949-DCE5-CB0A9B729402}"/>
              </a:ext>
            </a:extLst>
          </p:cNvPr>
          <p:cNvSpPr txBox="1"/>
          <p:nvPr/>
        </p:nvSpPr>
        <p:spPr>
          <a:xfrm>
            <a:off x="685800" y="136386"/>
            <a:ext cx="8148281" cy="1308692"/>
          </a:xfrm>
          <a:prstGeom prst="rect">
            <a:avLst/>
          </a:prstGeom>
        </p:spPr>
        <p:txBody>
          <a:bodyPr wrap="square" lIns="0" tIns="0" rIns="0" bIns="0" rtlCol="0" anchor="t">
            <a:spAutoFit/>
          </a:bodyPr>
          <a:lstStyle/>
          <a:p>
            <a:pPr algn="l">
              <a:lnSpc>
                <a:spcPts val="9469"/>
              </a:lnSpc>
            </a:pPr>
            <a:r>
              <a:rPr lang="en-GB" sz="10000" spc="-272" noProof="0">
                <a:solidFill>
                  <a:srgbClr val="0E4714"/>
                </a:solidFill>
                <a:latin typeface="Times New Roman Condensed"/>
                <a:ea typeface="Times New Roman Condensed"/>
                <a:cs typeface="Times New Roman Condensed"/>
                <a:sym typeface="Times New Roman Condensed"/>
              </a:rPr>
              <a:t>AI Customer Agent </a:t>
            </a:r>
          </a:p>
        </p:txBody>
      </p:sp>
      <p:pic>
        <p:nvPicPr>
          <p:cNvPr id="6148" name="Picture 4" descr="Ein Bild, das Text, Screenshot, Schrift, Zahl enthält.&#10;&#10;KI-generierte Inhalte können fehlerhaft sein.">
            <a:extLst>
              <a:ext uri="{FF2B5EF4-FFF2-40B4-BE49-F238E27FC236}">
                <a16:creationId xmlns:a16="http://schemas.microsoft.com/office/drawing/2014/main" id="{84031E16-9884-0507-A8DE-31518A41AC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4992" y="3660636"/>
            <a:ext cx="10159365" cy="5976097"/>
          </a:xfrm>
          <a:prstGeom prst="rect">
            <a:avLst/>
          </a:prstGeom>
          <a:noFill/>
          <a:extLst>
            <a:ext uri="{909E8E84-426E-40DD-AFC4-6F175D3DCCD1}">
              <a14:hiddenFill xmlns:a14="http://schemas.microsoft.com/office/drawing/2010/main">
                <a:solidFill>
                  <a:srgbClr val="FFFFFF"/>
                </a:solidFill>
              </a14:hiddenFill>
            </a:ext>
          </a:extLst>
        </p:spPr>
      </p:pic>
      <p:pic>
        <p:nvPicPr>
          <p:cNvPr id="4" name="Change_Order_Inquiry">
            <a:hlinkClick r:id="" action="ppaction://media"/>
            <a:extLst>
              <a:ext uri="{FF2B5EF4-FFF2-40B4-BE49-F238E27FC236}">
                <a16:creationId xmlns:a16="http://schemas.microsoft.com/office/drawing/2014/main" id="{C0596707-70C2-0A63-0BD2-D61314340ED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05781" y="1921014"/>
            <a:ext cx="5532437" cy="8229600"/>
          </a:xfrm>
          <a:prstGeom prst="rect">
            <a:avLst/>
          </a:prstGeom>
        </p:spPr>
      </p:pic>
      <p:sp>
        <p:nvSpPr>
          <p:cNvPr id="5" name="TextBox 4">
            <a:extLst>
              <a:ext uri="{FF2B5EF4-FFF2-40B4-BE49-F238E27FC236}">
                <a16:creationId xmlns:a16="http://schemas.microsoft.com/office/drawing/2014/main" id="{A3EB72C7-B335-122B-ECA0-F90FD8E267E1}"/>
              </a:ext>
            </a:extLst>
          </p:cNvPr>
          <p:cNvSpPr txBox="1"/>
          <p:nvPr/>
        </p:nvSpPr>
        <p:spPr>
          <a:xfrm>
            <a:off x="685800" y="1059075"/>
            <a:ext cx="8310744" cy="707886"/>
          </a:xfrm>
          <a:prstGeom prst="rect">
            <a:avLst/>
          </a:prstGeom>
          <a:noFill/>
        </p:spPr>
        <p:txBody>
          <a:bodyPr wrap="square" lIns="91440" tIns="45720" rIns="91440" bIns="45720" rtlCol="0" anchor="t">
            <a:spAutoFit/>
          </a:bodyPr>
          <a:lstStyle/>
          <a:p>
            <a:r>
              <a:rPr lang="en-GB" sz="4000" b="1" noProof="0">
                <a:solidFill>
                  <a:srgbClr val="0E4714"/>
                </a:solidFill>
                <a:latin typeface="Gotham"/>
                <a:cs typeface="Gotham"/>
              </a:rPr>
              <a:t>Order Change Request</a:t>
            </a:r>
            <a:endParaRPr lang="en-GB" sz="4000" b="1" noProof="0">
              <a:solidFill>
                <a:srgbClr val="0E4714"/>
              </a:solidFill>
              <a:latin typeface="Gotham" panose="020B0604020202020204" charset="0"/>
              <a:cs typeface="Gotham" panose="020B0604020202020204" charset="0"/>
            </a:endParaRPr>
          </a:p>
        </p:txBody>
      </p:sp>
    </p:spTree>
    <p:extLst>
      <p:ext uri="{BB962C8B-B14F-4D97-AF65-F5344CB8AC3E}">
        <p14:creationId xmlns:p14="http://schemas.microsoft.com/office/powerpoint/2010/main" val="41442450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572"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a:extLst>
            <a:ext uri="{FF2B5EF4-FFF2-40B4-BE49-F238E27FC236}">
              <a16:creationId xmlns:a16="http://schemas.microsoft.com/office/drawing/2014/main" id="{D2514E48-7266-2DBD-2553-7DF65F5797D3}"/>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F764473B-7B11-C14B-D041-C74BFD497529}"/>
              </a:ext>
            </a:extLst>
          </p:cNvPr>
          <p:cNvSpPr txBox="1"/>
          <p:nvPr/>
        </p:nvSpPr>
        <p:spPr>
          <a:xfrm>
            <a:off x="685800" y="136386"/>
            <a:ext cx="8148281" cy="1308692"/>
          </a:xfrm>
          <a:prstGeom prst="rect">
            <a:avLst/>
          </a:prstGeom>
        </p:spPr>
        <p:txBody>
          <a:bodyPr wrap="square" lIns="0" tIns="0" rIns="0" bIns="0" rtlCol="0" anchor="t">
            <a:spAutoFit/>
          </a:bodyPr>
          <a:lstStyle/>
          <a:p>
            <a:pPr algn="l">
              <a:lnSpc>
                <a:spcPts val="9469"/>
              </a:lnSpc>
            </a:pPr>
            <a:r>
              <a:rPr lang="en-GB" sz="10000" spc="-272" noProof="0">
                <a:solidFill>
                  <a:srgbClr val="0E4714"/>
                </a:solidFill>
                <a:latin typeface="Times New Roman Condensed"/>
                <a:ea typeface="Times New Roman Condensed"/>
                <a:cs typeface="Times New Roman Condensed"/>
                <a:sym typeface="Times New Roman Condensed"/>
              </a:rPr>
              <a:t>AI Customer Agent </a:t>
            </a:r>
          </a:p>
        </p:txBody>
      </p:sp>
      <p:pic>
        <p:nvPicPr>
          <p:cNvPr id="7170" name="Picture 2" descr="Ein Bild, das Text, Screenshot, Zahl, Schrift enthält.&#10;&#10;KI-generierte Inhalte können fehlerhaft sein.">
            <a:extLst>
              <a:ext uri="{FF2B5EF4-FFF2-40B4-BE49-F238E27FC236}">
                <a16:creationId xmlns:a16="http://schemas.microsoft.com/office/drawing/2014/main" id="{80F1314A-D061-A065-F306-D776F3E7F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5141" y="2689650"/>
            <a:ext cx="9734550" cy="4276725"/>
          </a:xfrm>
          <a:prstGeom prst="rect">
            <a:avLst/>
          </a:prstGeom>
          <a:noFill/>
          <a:extLst>
            <a:ext uri="{909E8E84-426E-40DD-AFC4-6F175D3DCCD1}">
              <a14:hiddenFill xmlns:a14="http://schemas.microsoft.com/office/drawing/2010/main">
                <a:solidFill>
                  <a:srgbClr val="FFFFFF"/>
                </a:solidFill>
              </a14:hiddenFill>
            </a:ext>
          </a:extLst>
        </p:spPr>
      </p:pic>
      <p:pic>
        <p:nvPicPr>
          <p:cNvPr id="4" name="Return_Inquiry_Complicated">
            <a:hlinkClick r:id="" action="ppaction://media"/>
            <a:extLst>
              <a:ext uri="{FF2B5EF4-FFF2-40B4-BE49-F238E27FC236}">
                <a16:creationId xmlns:a16="http://schemas.microsoft.com/office/drawing/2014/main" id="{0C13A682-2D0B-02F8-DCC7-54088B0D4B4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88705" y="1766961"/>
            <a:ext cx="5658643" cy="8383653"/>
          </a:xfrm>
          <a:prstGeom prst="rect">
            <a:avLst/>
          </a:prstGeom>
        </p:spPr>
      </p:pic>
      <p:sp>
        <p:nvSpPr>
          <p:cNvPr id="5" name="TextBox 4">
            <a:extLst>
              <a:ext uri="{FF2B5EF4-FFF2-40B4-BE49-F238E27FC236}">
                <a16:creationId xmlns:a16="http://schemas.microsoft.com/office/drawing/2014/main" id="{1A2B495D-27CB-76C2-0BB8-44969D709693}"/>
              </a:ext>
            </a:extLst>
          </p:cNvPr>
          <p:cNvSpPr txBox="1"/>
          <p:nvPr/>
        </p:nvSpPr>
        <p:spPr>
          <a:xfrm>
            <a:off x="685800" y="1059075"/>
            <a:ext cx="8310744" cy="707886"/>
          </a:xfrm>
          <a:prstGeom prst="rect">
            <a:avLst/>
          </a:prstGeom>
          <a:noFill/>
        </p:spPr>
        <p:txBody>
          <a:bodyPr wrap="square" lIns="91440" tIns="45720" rIns="91440" bIns="45720" rtlCol="0" anchor="t">
            <a:spAutoFit/>
          </a:bodyPr>
          <a:lstStyle/>
          <a:p>
            <a:r>
              <a:rPr lang="en-GB" sz="4000" b="1" noProof="0">
                <a:solidFill>
                  <a:srgbClr val="0E4714"/>
                </a:solidFill>
                <a:latin typeface="Gotham"/>
                <a:cs typeface="Gotham"/>
              </a:rPr>
              <a:t>Return Inquiry</a:t>
            </a:r>
            <a:endParaRPr lang="en-GB" sz="4000" b="1" noProof="0">
              <a:solidFill>
                <a:srgbClr val="0E4714"/>
              </a:solidFill>
              <a:latin typeface="Gotham" panose="020B0604020202020204" charset="0"/>
              <a:cs typeface="Gotham" panose="020B0604020202020204" charset="0"/>
            </a:endParaRPr>
          </a:p>
        </p:txBody>
      </p:sp>
      <p:sp>
        <p:nvSpPr>
          <p:cNvPr id="9" name="Arrow: Curved Up 8">
            <a:extLst>
              <a:ext uri="{FF2B5EF4-FFF2-40B4-BE49-F238E27FC236}">
                <a16:creationId xmlns:a16="http://schemas.microsoft.com/office/drawing/2014/main" id="{BF2767E3-CC5E-C2A5-BAF4-585825156448}"/>
              </a:ext>
            </a:extLst>
          </p:cNvPr>
          <p:cNvSpPr/>
          <p:nvPr/>
        </p:nvSpPr>
        <p:spPr>
          <a:xfrm rot="19753628">
            <a:off x="7256292" y="7674114"/>
            <a:ext cx="3155577" cy="1021976"/>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tx1"/>
              </a:solidFill>
            </a:endParaRPr>
          </a:p>
        </p:txBody>
      </p:sp>
      <p:pic>
        <p:nvPicPr>
          <p:cNvPr id="10" name="Picture 2" descr="Make Logo Free Download SVG, PNG and... · LobeHub">
            <a:extLst>
              <a:ext uri="{FF2B5EF4-FFF2-40B4-BE49-F238E27FC236}">
                <a16:creationId xmlns:a16="http://schemas.microsoft.com/office/drawing/2014/main" id="{BC04C0B0-C8F7-EEDA-6F95-B9BFE87C04C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20668" y="8185102"/>
            <a:ext cx="831100" cy="83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98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8135"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819458531"/>
              </p:ext>
            </p:extLst>
          </p:nvPr>
        </p:nvGraphicFramePr>
        <p:xfrm>
          <a:off x="762000" y="2628900"/>
          <a:ext cx="16211550" cy="6909723"/>
        </p:xfrm>
        <a:graphic>
          <a:graphicData uri="http://schemas.openxmlformats.org/drawingml/2006/table">
            <a:tbl>
              <a:tblPr/>
              <a:tblGrid>
                <a:gridCol w="5037299">
                  <a:extLst>
                    <a:ext uri="{9D8B030D-6E8A-4147-A177-3AD203B41FA5}">
                      <a16:colId xmlns:a16="http://schemas.microsoft.com/office/drawing/2014/main" val="20000"/>
                    </a:ext>
                  </a:extLst>
                </a:gridCol>
                <a:gridCol w="11174251">
                  <a:extLst>
                    <a:ext uri="{9D8B030D-6E8A-4147-A177-3AD203B41FA5}">
                      <a16:colId xmlns:a16="http://schemas.microsoft.com/office/drawing/2014/main" val="20001"/>
                    </a:ext>
                  </a:extLst>
                </a:gridCol>
              </a:tblGrid>
              <a:tr h="910481">
                <a:tc>
                  <a:txBody>
                    <a:bodyPr/>
                    <a:lstStyle/>
                    <a:p>
                      <a:pPr algn="l">
                        <a:lnSpc>
                          <a:spcPts val="3919"/>
                        </a:lnSpc>
                        <a:defRPr/>
                      </a:pPr>
                      <a:r>
                        <a:rPr lang="en-GB" sz="2799" b="1" noProof="0">
                          <a:solidFill>
                            <a:srgbClr val="0E4714"/>
                          </a:solidFill>
                          <a:latin typeface="Gotham"/>
                          <a:cs typeface="Gotham"/>
                          <a:sym typeface="Gotham"/>
                        </a:rPr>
                        <a:t>OPPORTUNITY</a:t>
                      </a:r>
                      <a:endParaRPr lang="en-GB" sz="1100" b="1" noProof="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tc>
                  <a:txBody>
                    <a:bodyPr/>
                    <a:lstStyle/>
                    <a:p>
                      <a:pPr algn="l">
                        <a:lnSpc>
                          <a:spcPts val="3919"/>
                        </a:lnSpc>
                        <a:defRPr/>
                      </a:pPr>
                      <a:r>
                        <a:rPr lang="en-GB" sz="2799" noProof="0">
                          <a:solidFill>
                            <a:srgbClr val="0E4714"/>
                          </a:solidFill>
                          <a:latin typeface="Gotham"/>
                          <a:ea typeface="Gotham"/>
                          <a:cs typeface="Gotham"/>
                          <a:sym typeface="Gotham"/>
                        </a:rPr>
                        <a:t>SUGGESTED SOLUTION</a:t>
                      </a:r>
                      <a:endParaRPr lang="en-GB" sz="1100" noProof="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extLst>
                  <a:ext uri="{0D108BD9-81ED-4DB2-BD59-A6C34878D82A}">
                    <a16:rowId xmlns:a16="http://schemas.microsoft.com/office/drawing/2014/main" val="10000"/>
                  </a:ext>
                </a:extLst>
              </a:tr>
              <a:tr h="979300">
                <a:tc>
                  <a:txBody>
                    <a:bodyPr/>
                    <a:lstStyle/>
                    <a:p>
                      <a:pPr algn="l">
                        <a:lnSpc>
                          <a:spcPts val="3919"/>
                        </a:lnSpc>
                        <a:defRPr/>
                      </a:pPr>
                      <a:r>
                        <a:rPr lang="en-GB" sz="2799" noProof="0">
                          <a:solidFill>
                            <a:srgbClr val="0E4714"/>
                          </a:solidFill>
                          <a:latin typeface="Gotham"/>
                          <a:ea typeface="Gotham"/>
                          <a:cs typeface="Gotham"/>
                          <a:sym typeface="Gotham"/>
                        </a:rPr>
                        <a:t>Returns Process</a:t>
                      </a:r>
                      <a:endParaRPr lang="en-GB" sz="1100" noProof="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tc>
                  <a:txBody>
                    <a:bodyPr/>
                    <a:lstStyle/>
                    <a:p>
                      <a:pPr algn="l">
                        <a:lnSpc>
                          <a:spcPts val="2239"/>
                        </a:lnSpc>
                        <a:defRPr/>
                      </a:pPr>
                      <a:r>
                        <a:rPr lang="en-GB" sz="1599" noProof="0">
                          <a:solidFill>
                            <a:srgbClr val="0E4714"/>
                          </a:solidFill>
                          <a:latin typeface="Gotham"/>
                          <a:cs typeface="Gotham"/>
                          <a:sym typeface="Gotham"/>
                        </a:rPr>
                        <a:t>Currently “officially” returns are not allowed, however, they can be done with prior written authorization from the seller – therefore, since there are some returns happening we recommend establishing a proper returns process and either incorporate this into our proposed To-Be process or establish a separate process. A closer business review is needed.</a:t>
                      </a:r>
                      <a:endParaRPr lang="en-GB" sz="1100" noProof="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extLst>
                  <a:ext uri="{0D108BD9-81ED-4DB2-BD59-A6C34878D82A}">
                    <a16:rowId xmlns:a16="http://schemas.microsoft.com/office/drawing/2014/main" val="10001"/>
                  </a:ext>
                </a:extLst>
              </a:tr>
              <a:tr h="1170834">
                <a:tc>
                  <a:txBody>
                    <a:bodyPr/>
                    <a:lstStyle/>
                    <a:p>
                      <a:pPr algn="l">
                        <a:lnSpc>
                          <a:spcPts val="3919"/>
                        </a:lnSpc>
                        <a:defRPr/>
                      </a:pPr>
                      <a:r>
                        <a:rPr lang="en-GB" sz="2799" noProof="0">
                          <a:solidFill>
                            <a:srgbClr val="0E4714"/>
                          </a:solidFill>
                          <a:latin typeface="Gotham"/>
                          <a:cs typeface="Gotham"/>
                          <a:sym typeface="Gotham"/>
                        </a:rPr>
                        <a:t>Optimize Order Form</a:t>
                      </a:r>
                      <a:endParaRPr lang="en-GB" sz="1100" noProof="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tc>
                  <a:txBody>
                    <a:bodyPr/>
                    <a:lstStyle/>
                    <a:p>
                      <a:pPr algn="l">
                        <a:lnSpc>
                          <a:spcPts val="2239"/>
                        </a:lnSpc>
                        <a:defRPr/>
                      </a:pPr>
                      <a:r>
                        <a:rPr lang="en-GB" sz="1599" noProof="0">
                          <a:solidFill>
                            <a:srgbClr val="0E4714"/>
                          </a:solidFill>
                          <a:latin typeface="Gotham"/>
                          <a:cs typeface="Gotham"/>
                          <a:sym typeface="Gotham"/>
                        </a:rPr>
                        <a:t>Update order fields to specifically match your expectations. </a:t>
                      </a:r>
                      <a:br>
                        <a:rPr lang="en-GB" sz="1599" noProof="0">
                          <a:solidFill>
                            <a:srgbClr val="0E4714"/>
                          </a:solidFill>
                          <a:latin typeface="Gotham"/>
                          <a:cs typeface="Gotham"/>
                          <a:sym typeface="Gotham"/>
                        </a:rPr>
                      </a:br>
                      <a:r>
                        <a:rPr lang="en-GB" sz="1599" noProof="0">
                          <a:solidFill>
                            <a:srgbClr val="0E4714"/>
                          </a:solidFill>
                          <a:latin typeface="Gotham"/>
                          <a:cs typeface="Gotham"/>
                          <a:sym typeface="Gotham"/>
                        </a:rPr>
                        <a:t>Make sure the Order ID is autogenerated and not a required field for the customer.</a:t>
                      </a:r>
                      <a:endParaRPr lang="en-GB" sz="1100" noProof="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extLst>
                  <a:ext uri="{0D108BD9-81ED-4DB2-BD59-A6C34878D82A}">
                    <a16:rowId xmlns:a16="http://schemas.microsoft.com/office/drawing/2014/main" val="10002"/>
                  </a:ext>
                </a:extLst>
              </a:tr>
              <a:tr h="1170834">
                <a:tc>
                  <a:txBody>
                    <a:bodyPr/>
                    <a:lstStyle/>
                    <a:p>
                      <a:pPr algn="l">
                        <a:lnSpc>
                          <a:spcPts val="3919"/>
                        </a:lnSpc>
                        <a:defRPr/>
                      </a:pPr>
                      <a:r>
                        <a:rPr lang="en-GB" sz="2799" noProof="0">
                          <a:solidFill>
                            <a:srgbClr val="0E4714"/>
                          </a:solidFill>
                          <a:latin typeface="Gotham"/>
                          <a:ea typeface="Gotham"/>
                          <a:cs typeface="Gotham"/>
                          <a:sym typeface="Gotham"/>
                        </a:rPr>
                        <a:t>AI Agent Capabilities</a:t>
                      </a:r>
                      <a:endParaRPr lang="en-GB" sz="1100" noProof="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tc>
                  <a:txBody>
                    <a:bodyPr/>
                    <a:lstStyle/>
                    <a:p>
                      <a:pPr algn="l">
                        <a:lnSpc>
                          <a:spcPts val="2239"/>
                        </a:lnSpc>
                        <a:defRPr/>
                      </a:pPr>
                      <a:r>
                        <a:rPr lang="en-GB" sz="1600" noProof="0">
                          <a:solidFill>
                            <a:srgbClr val="0E4714"/>
                          </a:solidFill>
                          <a:latin typeface="Gotham"/>
                          <a:cs typeface="Gotham"/>
                          <a:sym typeface="Gotham"/>
                        </a:rPr>
                        <a:t>Expand the capabilities of the AI Customer Agent to handle a variety of more complex queries, add a variety of languages, integrate with your hotline to ensure 24/7 availability for customers.</a:t>
                      </a:r>
                      <a:endParaRPr lang="en-GB" sz="1600" noProof="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extLst>
                  <a:ext uri="{0D108BD9-81ED-4DB2-BD59-A6C34878D82A}">
                    <a16:rowId xmlns:a16="http://schemas.microsoft.com/office/drawing/2014/main" val="10003"/>
                  </a:ext>
                </a:extLst>
              </a:tr>
              <a:tr h="1164323">
                <a:tc>
                  <a:txBody>
                    <a:bodyPr/>
                    <a:lstStyle/>
                    <a:p>
                      <a:pPr algn="l">
                        <a:lnSpc>
                          <a:spcPts val="3919"/>
                        </a:lnSpc>
                        <a:defRPr/>
                      </a:pPr>
                      <a:r>
                        <a:rPr lang="en-GB" sz="2799" noProof="0">
                          <a:solidFill>
                            <a:srgbClr val="0E4714"/>
                          </a:solidFill>
                          <a:latin typeface="Gotham"/>
                          <a:cs typeface="Gotham"/>
                          <a:sym typeface="Gotham"/>
                        </a:rPr>
                        <a:t>Cost-Savings</a:t>
                      </a:r>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tc>
                  <a:txBody>
                    <a:bodyPr/>
                    <a:lstStyle/>
                    <a:p>
                      <a:pPr algn="l">
                        <a:lnSpc>
                          <a:spcPts val="2239"/>
                        </a:lnSpc>
                        <a:defRPr/>
                      </a:pPr>
                      <a:r>
                        <a:rPr lang="en-GB" sz="1600" noProof="0">
                          <a:solidFill>
                            <a:srgbClr val="0E4714"/>
                          </a:solidFill>
                          <a:latin typeface="Gotham" panose="020B0604020202020204" charset="0"/>
                          <a:cs typeface="Gotham" panose="020B0604020202020204" charset="0"/>
                        </a:rPr>
                        <a:t>Review the structure of customer service team and possibly reorganize the resources as with our proposed automation the role of customer service department is practically obsolete – potentially saving costs.</a:t>
                      </a:r>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extLst>
                  <a:ext uri="{0D108BD9-81ED-4DB2-BD59-A6C34878D82A}">
                    <a16:rowId xmlns:a16="http://schemas.microsoft.com/office/drawing/2014/main" val="10004"/>
                  </a:ext>
                </a:extLst>
              </a:tr>
              <a:tr h="1164323">
                <a:tc>
                  <a:txBody>
                    <a:bodyPr/>
                    <a:lstStyle/>
                    <a:p>
                      <a:pPr algn="l">
                        <a:lnSpc>
                          <a:spcPts val="3919"/>
                        </a:lnSpc>
                        <a:defRPr/>
                      </a:pPr>
                      <a:r>
                        <a:rPr lang="de-CH" sz="2799" noProof="0">
                          <a:solidFill>
                            <a:srgbClr val="0E4714"/>
                          </a:solidFill>
                          <a:latin typeface="Gotham"/>
                          <a:cs typeface="Gotham"/>
                          <a:sym typeface="Gotham"/>
                        </a:rPr>
                        <a:t>Integration ERP/CRM</a:t>
                      </a:r>
                      <a:endParaRPr lang="en-GB" sz="2799" noProof="0">
                        <a:solidFill>
                          <a:srgbClr val="0E4714"/>
                        </a:solidFill>
                        <a:latin typeface="Gotham"/>
                        <a:cs typeface="Gotham"/>
                        <a:sym typeface="Gotham"/>
                      </a:endParaRPr>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0" cap="flat" cmpd="sng" algn="ctr">
                      <a:solidFill>
                        <a:srgbClr val="0E4714"/>
                      </a:solidFill>
                      <a:prstDash val="solid"/>
                      <a:round/>
                      <a:headEnd type="none" w="med" len="med"/>
                      <a:tailEnd type="none" w="med" len="med"/>
                    </a:lnB>
                  </a:tcPr>
                </a:tc>
                <a:tc>
                  <a:txBody>
                    <a:bodyPr/>
                    <a:lstStyle/>
                    <a:p>
                      <a:pPr algn="l">
                        <a:lnSpc>
                          <a:spcPts val="2239"/>
                        </a:lnSpc>
                        <a:defRPr/>
                      </a:pPr>
                      <a:r>
                        <a:rPr lang="en-GB" sz="1600" noProof="0">
                          <a:solidFill>
                            <a:srgbClr val="0E4714"/>
                          </a:solidFill>
                          <a:latin typeface="Gotham" panose="020B0604020202020204" charset="0"/>
                          <a:cs typeface="Gotham" panose="020B0604020202020204" charset="0"/>
                        </a:rPr>
                        <a:t>To align closer with the business need we advise to explore the potential to integrate the proposed changes with internal ERP and/or CRM systems for a an even more seamless process e.g. pull inventory availability directly from SAP</a:t>
                      </a:r>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0" cap="flat" cmpd="sng" algn="ctr">
                      <a:solidFill>
                        <a:srgbClr val="0E4714"/>
                      </a:solidFill>
                      <a:prstDash val="solid"/>
                      <a:round/>
                      <a:headEnd type="none" w="med" len="med"/>
                      <a:tailEnd type="none" w="med" len="med"/>
                    </a:lnB>
                  </a:tcPr>
                </a:tc>
                <a:extLst>
                  <a:ext uri="{0D108BD9-81ED-4DB2-BD59-A6C34878D82A}">
                    <a16:rowId xmlns:a16="http://schemas.microsoft.com/office/drawing/2014/main" val="771572152"/>
                  </a:ext>
                </a:extLst>
              </a:tr>
            </a:tbl>
          </a:graphicData>
        </a:graphic>
      </p:graphicFrame>
      <p:sp>
        <p:nvSpPr>
          <p:cNvPr id="3" name="TextBox 3"/>
          <p:cNvSpPr txBox="1"/>
          <p:nvPr/>
        </p:nvSpPr>
        <p:spPr>
          <a:xfrm>
            <a:off x="533400" y="495300"/>
            <a:ext cx="16230600" cy="1308692"/>
          </a:xfrm>
          <a:prstGeom prst="rect">
            <a:avLst/>
          </a:prstGeom>
        </p:spPr>
        <p:txBody>
          <a:bodyPr lIns="0" tIns="0" rIns="0" bIns="0" rtlCol="0" anchor="t">
            <a:spAutoFit/>
          </a:bodyPr>
          <a:lstStyle/>
          <a:p>
            <a:pPr algn="l">
              <a:lnSpc>
                <a:spcPts val="9469"/>
              </a:lnSpc>
            </a:pPr>
            <a:r>
              <a:rPr lang="en-GB" sz="10000" spc="-272" noProof="0">
                <a:solidFill>
                  <a:srgbClr val="0E4714"/>
                </a:solidFill>
                <a:latin typeface="Times New Roman Condensed"/>
                <a:ea typeface="Times New Roman Condensed"/>
                <a:cs typeface="Times New Roman Condensed"/>
                <a:sym typeface="Times New Roman Condensed"/>
              </a:rPr>
              <a:t>Future Opportunities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Freeform 2"/>
          <p:cNvSpPr/>
          <p:nvPr/>
        </p:nvSpPr>
        <p:spPr>
          <a:xfrm>
            <a:off x="4490515" y="-2377820"/>
            <a:ext cx="19285436" cy="15042640"/>
          </a:xfrm>
          <a:custGeom>
            <a:avLst/>
            <a:gdLst/>
            <a:ahLst/>
            <a:cxnLst/>
            <a:rect l="l" t="t" r="r" b="b"/>
            <a:pathLst>
              <a:path w="19285436" h="15042640">
                <a:moveTo>
                  <a:pt x="0" y="0"/>
                </a:moveTo>
                <a:lnTo>
                  <a:pt x="19285437" y="0"/>
                </a:lnTo>
                <a:lnTo>
                  <a:pt x="19285437" y="15042640"/>
                </a:lnTo>
                <a:lnTo>
                  <a:pt x="0" y="15042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noProof="0"/>
          </a:p>
        </p:txBody>
      </p:sp>
      <p:sp>
        <p:nvSpPr>
          <p:cNvPr id="3" name="TextBox 3"/>
          <p:cNvSpPr txBox="1"/>
          <p:nvPr/>
        </p:nvSpPr>
        <p:spPr>
          <a:xfrm>
            <a:off x="819150" y="2700805"/>
            <a:ext cx="16440150" cy="3100592"/>
          </a:xfrm>
          <a:prstGeom prst="rect">
            <a:avLst/>
          </a:prstGeom>
        </p:spPr>
        <p:txBody>
          <a:bodyPr lIns="0" tIns="0" rIns="0" bIns="0" rtlCol="0" anchor="t">
            <a:spAutoFit/>
          </a:bodyPr>
          <a:lstStyle/>
          <a:p>
            <a:pPr algn="l">
              <a:lnSpc>
                <a:spcPts val="25368"/>
              </a:lnSpc>
              <a:spcBef>
                <a:spcPct val="0"/>
              </a:spcBef>
            </a:pPr>
            <a:r>
              <a:rPr lang="en-GB" sz="18120" i="1" spc="-906" noProof="0">
                <a:solidFill>
                  <a:srgbClr val="0E4714"/>
                </a:solidFill>
                <a:latin typeface="Times New Roman Condensed Italics"/>
                <a:ea typeface="Times New Roman Condensed Italics"/>
                <a:cs typeface="Times New Roman Condensed Italics"/>
                <a:sym typeface="Times New Roman Condensed Italics"/>
              </a:rPr>
              <a:t>Thank you.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Freeform 2"/>
          <p:cNvSpPr/>
          <p:nvPr/>
        </p:nvSpPr>
        <p:spPr>
          <a:xfrm>
            <a:off x="1829682" y="-545920"/>
            <a:ext cx="28550447" cy="11313545"/>
          </a:xfrm>
          <a:custGeom>
            <a:avLst/>
            <a:gdLst/>
            <a:ahLst/>
            <a:cxnLst/>
            <a:rect l="l" t="t" r="r" b="b"/>
            <a:pathLst>
              <a:path w="28550447" h="11313545">
                <a:moveTo>
                  <a:pt x="0" y="0"/>
                </a:moveTo>
                <a:lnTo>
                  <a:pt x="28550447" y="0"/>
                </a:lnTo>
                <a:lnTo>
                  <a:pt x="28550447" y="11313545"/>
                </a:lnTo>
                <a:lnTo>
                  <a:pt x="0" y="11313545"/>
                </a:lnTo>
                <a:lnTo>
                  <a:pt x="0" y="0"/>
                </a:lnTo>
                <a:close/>
              </a:path>
            </a:pathLst>
          </a:custGeom>
          <a:blipFill>
            <a:blip r:embed="rId3">
              <a:extLst>
                <a:ext uri="{96DAC541-7B7A-43D3-8B79-37D633B846F1}">
                  <asvg:svgBlip xmlns:asvg="http://schemas.microsoft.com/office/drawing/2016/SVG/main" r:embed="rId4"/>
                </a:ext>
              </a:extLst>
            </a:blip>
            <a:stretch>
              <a:fillRect t="-49969" b="-59256"/>
            </a:stretch>
          </a:blipFill>
        </p:spPr>
        <p:txBody>
          <a:bodyPr/>
          <a:lstStyle/>
          <a:p>
            <a:endParaRPr lang="en-GB" noProof="0"/>
          </a:p>
        </p:txBody>
      </p:sp>
      <p:sp>
        <p:nvSpPr>
          <p:cNvPr id="3" name="TextBox 3"/>
          <p:cNvSpPr txBox="1"/>
          <p:nvPr/>
        </p:nvSpPr>
        <p:spPr>
          <a:xfrm>
            <a:off x="1028700" y="1450334"/>
            <a:ext cx="11269282" cy="1308692"/>
          </a:xfrm>
          <a:prstGeom prst="rect">
            <a:avLst/>
          </a:prstGeom>
        </p:spPr>
        <p:txBody>
          <a:bodyPr lIns="0" tIns="0" rIns="0" bIns="0" rtlCol="0" anchor="t">
            <a:spAutoFit/>
          </a:bodyPr>
          <a:lstStyle/>
          <a:p>
            <a:pPr algn="l">
              <a:lnSpc>
                <a:spcPts val="9469"/>
              </a:lnSpc>
            </a:pPr>
            <a:r>
              <a:rPr lang="en-GB" sz="10884" spc="-272" noProof="0">
                <a:solidFill>
                  <a:srgbClr val="0E4714"/>
                </a:solidFill>
                <a:latin typeface="Times New Roman Condensed"/>
                <a:ea typeface="Times New Roman Condensed"/>
                <a:cs typeface="Times New Roman Condensed"/>
                <a:sym typeface="Times New Roman Condensed"/>
              </a:rPr>
              <a:t>AGENDA</a:t>
            </a:r>
          </a:p>
        </p:txBody>
      </p:sp>
      <p:sp>
        <p:nvSpPr>
          <p:cNvPr id="4" name="TextBox 4"/>
          <p:cNvSpPr txBox="1"/>
          <p:nvPr/>
        </p:nvSpPr>
        <p:spPr>
          <a:xfrm>
            <a:off x="1028700" y="3390900"/>
            <a:ext cx="7877184" cy="4587410"/>
          </a:xfrm>
          <a:prstGeom prst="rect">
            <a:avLst/>
          </a:prstGeom>
        </p:spPr>
        <p:txBody>
          <a:bodyPr lIns="0" tIns="0" rIns="0" bIns="0" rtlCol="0" anchor="t">
            <a:spAutoFit/>
          </a:bodyPr>
          <a:lstStyle/>
          <a:p>
            <a:pPr marL="604519" lvl="1" indent="-302260" algn="l">
              <a:lnSpc>
                <a:spcPts val="5235"/>
              </a:lnSpc>
              <a:buFont typeface="Arial"/>
              <a:buChar char="•"/>
            </a:pPr>
            <a:r>
              <a:rPr lang="en-GB" sz="2799" spc="-41" noProof="0" dirty="0">
                <a:solidFill>
                  <a:srgbClr val="0E4714"/>
                </a:solidFill>
                <a:latin typeface="Gotham"/>
                <a:ea typeface="Gotham"/>
                <a:cs typeface="Gotham"/>
                <a:sym typeface="Gotham"/>
              </a:rPr>
              <a:t>Use Case</a:t>
            </a:r>
          </a:p>
          <a:p>
            <a:pPr marL="604519" lvl="1" indent="-302260" algn="l">
              <a:lnSpc>
                <a:spcPts val="5235"/>
              </a:lnSpc>
              <a:buFont typeface="Arial"/>
              <a:buChar char="•"/>
            </a:pPr>
            <a:r>
              <a:rPr lang="en-GB" sz="2799" spc="-41" noProof="0" dirty="0">
                <a:solidFill>
                  <a:srgbClr val="0E4714"/>
                </a:solidFill>
                <a:latin typeface="Gotham"/>
                <a:ea typeface="Gotham"/>
                <a:cs typeface="Gotham"/>
                <a:sym typeface="Gotham"/>
              </a:rPr>
              <a:t>As-Is Process</a:t>
            </a:r>
            <a:r>
              <a:rPr lang="en-GB" sz="2799" spc="-41" dirty="0">
                <a:solidFill>
                  <a:srgbClr val="0E4714"/>
                </a:solidFill>
                <a:latin typeface="Gotham"/>
                <a:ea typeface="Gotham"/>
                <a:cs typeface="Gotham"/>
                <a:sym typeface="Gotham"/>
              </a:rPr>
              <a:t> </a:t>
            </a:r>
            <a:r>
              <a:rPr lang="en-GB" sz="2799" spc="-41" noProof="0" dirty="0">
                <a:solidFill>
                  <a:srgbClr val="0E4714"/>
                </a:solidFill>
                <a:latin typeface="Gotham"/>
                <a:ea typeface="Gotham"/>
                <a:cs typeface="Gotham"/>
                <a:sym typeface="Gotham"/>
              </a:rPr>
              <a:t>Challenges</a:t>
            </a:r>
          </a:p>
          <a:p>
            <a:pPr marL="604519" lvl="1" indent="-302260" algn="l">
              <a:lnSpc>
                <a:spcPts val="5235"/>
              </a:lnSpc>
              <a:buFont typeface="Arial"/>
              <a:buChar char="•"/>
            </a:pPr>
            <a:r>
              <a:rPr lang="en-GB" sz="2799" spc="-41" noProof="0" dirty="0">
                <a:solidFill>
                  <a:srgbClr val="0E4714"/>
                </a:solidFill>
                <a:latin typeface="Gotham"/>
                <a:ea typeface="Gotham"/>
                <a:cs typeface="Gotham"/>
                <a:sym typeface="Gotham"/>
              </a:rPr>
              <a:t>Opportunities</a:t>
            </a:r>
          </a:p>
          <a:p>
            <a:pPr marL="604519" lvl="1" indent="-302260" algn="l">
              <a:lnSpc>
                <a:spcPts val="5235"/>
              </a:lnSpc>
              <a:buFont typeface="Arial"/>
              <a:buChar char="•"/>
            </a:pPr>
            <a:r>
              <a:rPr lang="en-GB" sz="2799" spc="-41" noProof="0" dirty="0">
                <a:solidFill>
                  <a:srgbClr val="0E4714"/>
                </a:solidFill>
                <a:latin typeface="Gotham"/>
                <a:ea typeface="Gotham"/>
                <a:cs typeface="Gotham"/>
                <a:sym typeface="Gotham"/>
              </a:rPr>
              <a:t>To-Be Process</a:t>
            </a:r>
          </a:p>
          <a:p>
            <a:pPr marL="604519" lvl="1" indent="-302260" algn="l">
              <a:lnSpc>
                <a:spcPts val="5235"/>
              </a:lnSpc>
              <a:buFont typeface="Arial"/>
              <a:buChar char="•"/>
            </a:pPr>
            <a:r>
              <a:rPr lang="en-GB" sz="2799" spc="-41" noProof="0" dirty="0">
                <a:solidFill>
                  <a:srgbClr val="0E4714"/>
                </a:solidFill>
                <a:latin typeface="Gotham"/>
                <a:ea typeface="Gotham"/>
                <a:cs typeface="Gotham"/>
                <a:sym typeface="Gotham"/>
              </a:rPr>
              <a:t>Automation with Make</a:t>
            </a:r>
          </a:p>
          <a:p>
            <a:pPr marL="604519" lvl="1" indent="-302260" algn="l">
              <a:lnSpc>
                <a:spcPts val="5235"/>
              </a:lnSpc>
              <a:buFont typeface="Arial"/>
              <a:buChar char="•"/>
            </a:pPr>
            <a:r>
              <a:rPr lang="en-GB" sz="2799" spc="-41" noProof="0" dirty="0">
                <a:solidFill>
                  <a:srgbClr val="0E4714"/>
                </a:solidFill>
                <a:latin typeface="Gotham"/>
                <a:ea typeface="Gotham"/>
                <a:cs typeface="Gotham"/>
                <a:sym typeface="Gotham"/>
              </a:rPr>
              <a:t>AI Customer Agent</a:t>
            </a:r>
          </a:p>
          <a:p>
            <a:pPr marL="604519" lvl="1" indent="-302260" algn="l">
              <a:lnSpc>
                <a:spcPts val="5235"/>
              </a:lnSpc>
              <a:buFont typeface="Arial"/>
              <a:buChar char="•"/>
            </a:pPr>
            <a:r>
              <a:rPr lang="en-GB" sz="2799" spc="-41" noProof="0" dirty="0">
                <a:solidFill>
                  <a:srgbClr val="0E4714"/>
                </a:solidFill>
                <a:latin typeface="Gotham"/>
                <a:ea typeface="Gotham"/>
                <a:cs typeface="Gotham"/>
                <a:sym typeface="Gotham"/>
              </a:rPr>
              <a:t>Future Oportun</a:t>
            </a:r>
            <a:r>
              <a:rPr lang="cs-CZ" sz="2799" spc="-41" noProof="0" dirty="0" err="1">
                <a:solidFill>
                  <a:srgbClr val="0E4714"/>
                </a:solidFill>
                <a:latin typeface="Gotham"/>
                <a:ea typeface="Gotham"/>
                <a:cs typeface="Gotham"/>
                <a:sym typeface="Gotham"/>
              </a:rPr>
              <a:t>itie</a:t>
            </a:r>
            <a:r>
              <a:rPr lang="en-GB" sz="2799" spc="-41" noProof="0" dirty="0">
                <a:solidFill>
                  <a:srgbClr val="0E4714"/>
                </a:solidFill>
                <a:latin typeface="Gotham"/>
                <a:ea typeface="Gotham"/>
                <a:cs typeface="Gotham"/>
                <a:sym typeface="Gotham"/>
              </a:rPr>
              <a: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TextBox 2"/>
          <p:cNvSpPr txBox="1"/>
          <p:nvPr/>
        </p:nvSpPr>
        <p:spPr>
          <a:xfrm>
            <a:off x="457200" y="2095500"/>
            <a:ext cx="13335000" cy="7946021"/>
          </a:xfrm>
          <a:prstGeom prst="rect">
            <a:avLst/>
          </a:prstGeom>
        </p:spPr>
        <p:txBody>
          <a:bodyPr wrap="square" lIns="0" tIns="0" rIns="0" bIns="0" rtlCol="0" anchor="t">
            <a:spAutoFit/>
          </a:bodyPr>
          <a:lstStyle/>
          <a:p>
            <a:pPr algn="l" rtl="0" fontAlgn="base">
              <a:lnSpc>
                <a:spcPts val="2700"/>
              </a:lnSpc>
            </a:pPr>
            <a:endParaRPr lang="en-GB" sz="2400" b="0" i="0" u="none" strike="noStrike" noProof="0">
              <a:solidFill>
                <a:srgbClr val="000000"/>
              </a:solidFill>
              <a:effectLst/>
              <a:latin typeface="Gotham" panose="020B0604020202020204" charset="0"/>
              <a:cs typeface="Gotham" panose="020B0604020202020204" charset="0"/>
            </a:endParaRPr>
          </a:p>
          <a:p>
            <a:pPr algn="l" rtl="0" fontAlgn="base">
              <a:lnSpc>
                <a:spcPct val="150000"/>
              </a:lnSpc>
            </a:pPr>
            <a:r>
              <a:rPr lang="en-GB" sz="2200" noProof="0">
                <a:solidFill>
                  <a:srgbClr val="0E4714"/>
                </a:solidFill>
                <a:latin typeface="Gotham" panose="020B0604020202020204" charset="0"/>
                <a:cs typeface="Gotham" panose="020B0604020202020204" charset="0"/>
              </a:rPr>
              <a:t>Our proposed improvements automate your order-to-ship process, within the Foodservice Technologies business, supporting your position as a global leader in commercial food and beverage equipment. It enhances your commitment to delivering innovative, multi-category solutions that drive efficiency, sustainability, and superior customer engagement.</a:t>
            </a:r>
            <a:br>
              <a:rPr lang="en-GB" sz="2200" noProof="0">
                <a:solidFill>
                  <a:srgbClr val="0E4714"/>
                </a:solidFill>
                <a:latin typeface="Gotham" panose="020B0604020202020204" charset="0"/>
                <a:cs typeface="Gotham" panose="020B0604020202020204" charset="0"/>
              </a:rPr>
            </a:br>
            <a:br>
              <a:rPr lang="en-GB" sz="2200" b="0" i="0" u="none" strike="noStrike" noProof="0">
                <a:solidFill>
                  <a:srgbClr val="0E4714"/>
                </a:solidFill>
                <a:effectLst/>
                <a:latin typeface="Gotham" panose="020B0604020202020204" charset="0"/>
                <a:cs typeface="Gotham" panose="020B0604020202020204" charset="0"/>
              </a:rPr>
            </a:br>
            <a:r>
              <a:rPr lang="en-GB" sz="2200" b="1" i="0" u="none" strike="noStrike" noProof="0">
                <a:solidFill>
                  <a:srgbClr val="0E4714"/>
                </a:solidFill>
                <a:effectLst/>
                <a:latin typeface="Gotham" panose="020B0604020202020204" charset="0"/>
                <a:cs typeface="Gotham" panose="020B0604020202020204" charset="0"/>
              </a:rPr>
              <a:t>Volume of orders</a:t>
            </a:r>
            <a:endParaRPr lang="en-GB" sz="2200" b="1" i="0" noProof="0">
              <a:solidFill>
                <a:srgbClr val="0E4714"/>
              </a:solidFill>
              <a:effectLst/>
              <a:latin typeface="Gotham" panose="020B0604020202020204" charset="0"/>
              <a:cs typeface="Gotham" panose="020B0604020202020204" charset="0"/>
            </a:endParaRPr>
          </a:p>
          <a:p>
            <a:pPr marL="342900" indent="-342900" algn="l" rtl="0" fontAlgn="base">
              <a:lnSpc>
                <a:spcPct val="150000"/>
              </a:lnSpc>
              <a:buFont typeface="Arial" panose="020B0604020202020204" pitchFamily="34" charset="0"/>
              <a:buChar char="•"/>
            </a:pPr>
            <a:r>
              <a:rPr lang="en-GB" sz="2200" b="0" i="0" u="none" strike="noStrike" noProof="0">
                <a:solidFill>
                  <a:srgbClr val="0E4714"/>
                </a:solidFill>
                <a:effectLst/>
                <a:latin typeface="Gotham" panose="020B0604020202020204" charset="0"/>
                <a:cs typeface="Gotham" panose="020B0604020202020204" charset="0"/>
              </a:rPr>
              <a:t>2500 orders / month</a:t>
            </a:r>
            <a:r>
              <a:rPr lang="en-GB" sz="2200" b="0" i="0" noProof="0">
                <a:solidFill>
                  <a:srgbClr val="0E4714"/>
                </a:solidFill>
                <a:effectLst/>
                <a:latin typeface="Gotham" panose="020B0604020202020204" charset="0"/>
                <a:cs typeface="Gotham" panose="020B0604020202020204" charset="0"/>
              </a:rPr>
              <a:t>​</a:t>
            </a:r>
          </a:p>
          <a:p>
            <a:pPr marL="342900" indent="-342900" algn="l" rtl="0" fontAlgn="base">
              <a:lnSpc>
                <a:spcPct val="150000"/>
              </a:lnSpc>
              <a:buFont typeface="Arial" panose="020B0604020202020204" pitchFamily="34" charset="0"/>
              <a:buChar char="•"/>
            </a:pPr>
            <a:r>
              <a:rPr lang="en-GB" sz="2200" b="0" i="0" u="none" strike="noStrike" noProof="0">
                <a:solidFill>
                  <a:srgbClr val="0E4714"/>
                </a:solidFill>
                <a:effectLst/>
                <a:latin typeface="Gotham" panose="020B0604020202020204" charset="0"/>
                <a:cs typeface="Gotham" panose="020B0604020202020204" charset="0"/>
              </a:rPr>
              <a:t>8 pallets / day</a:t>
            </a:r>
            <a:r>
              <a:rPr lang="en-GB" sz="2200" b="0" i="0" noProof="0">
                <a:solidFill>
                  <a:srgbClr val="0E4714"/>
                </a:solidFill>
                <a:effectLst/>
                <a:latin typeface="Gotham" panose="020B0604020202020204" charset="0"/>
                <a:cs typeface="Gotham" panose="020B0604020202020204" charset="0"/>
              </a:rPr>
              <a:t>​</a:t>
            </a:r>
          </a:p>
          <a:p>
            <a:pPr algn="l" rtl="0" fontAlgn="base">
              <a:lnSpc>
                <a:spcPct val="150000"/>
              </a:lnSpc>
            </a:pPr>
            <a:br>
              <a:rPr lang="en-GB" sz="2200" noProof="0">
                <a:solidFill>
                  <a:srgbClr val="0E4714"/>
                </a:solidFill>
                <a:latin typeface="Gotham" panose="020B0604020202020204" charset="0"/>
                <a:cs typeface="Gotham" panose="020B0604020202020204" charset="0"/>
              </a:rPr>
            </a:br>
            <a:r>
              <a:rPr lang="en-GB" sz="2200" b="1" noProof="0">
                <a:solidFill>
                  <a:srgbClr val="0E4714"/>
                </a:solidFill>
                <a:latin typeface="Gotham" panose="020B0604020202020204" charset="0"/>
                <a:cs typeface="Gotham" panose="020B0604020202020204" charset="0"/>
              </a:rPr>
              <a:t>Stakeholders within the process</a:t>
            </a:r>
            <a:r>
              <a:rPr lang="en-GB" sz="2200" b="1" i="0" noProof="0">
                <a:solidFill>
                  <a:srgbClr val="0E4714"/>
                </a:solidFill>
                <a:effectLst/>
                <a:latin typeface="Gotham" panose="020B0604020202020204" charset="0"/>
                <a:cs typeface="Gotham" panose="020B0604020202020204" charset="0"/>
              </a:rPr>
              <a:t>​</a:t>
            </a:r>
          </a:p>
          <a:p>
            <a:pPr marL="342900" indent="-342900" algn="l" rtl="0" fontAlgn="base">
              <a:lnSpc>
                <a:spcPct val="150000"/>
              </a:lnSpc>
              <a:buFont typeface="Arial" panose="020B0604020202020204" pitchFamily="34" charset="0"/>
              <a:buChar char="•"/>
            </a:pPr>
            <a:r>
              <a:rPr lang="en-GB" sz="2200" b="0" i="0" u="none" strike="noStrike" noProof="0">
                <a:solidFill>
                  <a:srgbClr val="0E4714"/>
                </a:solidFill>
                <a:effectLst/>
                <a:latin typeface="Gotham" panose="020B0604020202020204" charset="0"/>
                <a:cs typeface="Gotham" panose="020B0604020202020204" charset="0"/>
              </a:rPr>
              <a:t>Customer service</a:t>
            </a:r>
            <a:r>
              <a:rPr lang="en-GB" sz="2200" b="0" i="0" noProof="0">
                <a:solidFill>
                  <a:srgbClr val="0E4714"/>
                </a:solidFill>
                <a:effectLst/>
                <a:latin typeface="Gotham" panose="020B0604020202020204" charset="0"/>
                <a:cs typeface="Gotham" panose="020B0604020202020204" charset="0"/>
              </a:rPr>
              <a:t>​</a:t>
            </a:r>
          </a:p>
          <a:p>
            <a:pPr marL="342900" indent="-342900" algn="l" rtl="0" fontAlgn="base">
              <a:lnSpc>
                <a:spcPct val="150000"/>
              </a:lnSpc>
              <a:buFont typeface="Arial" panose="020B0604020202020204" pitchFamily="34" charset="0"/>
              <a:buChar char="•"/>
            </a:pPr>
            <a:r>
              <a:rPr lang="en-GB" sz="2200" b="0" i="0" u="none" strike="noStrike" noProof="0">
                <a:solidFill>
                  <a:srgbClr val="0E4714"/>
                </a:solidFill>
                <a:effectLst/>
                <a:latin typeface="Gotham" panose="020B0604020202020204" charset="0"/>
                <a:cs typeface="Gotham" panose="020B0604020202020204" charset="0"/>
              </a:rPr>
              <a:t>Procurement</a:t>
            </a:r>
            <a:r>
              <a:rPr lang="en-GB" sz="2200" b="0" i="0" noProof="0">
                <a:solidFill>
                  <a:srgbClr val="0E4714"/>
                </a:solidFill>
                <a:effectLst/>
                <a:latin typeface="Gotham" panose="020B0604020202020204" charset="0"/>
                <a:cs typeface="Gotham" panose="020B0604020202020204" charset="0"/>
              </a:rPr>
              <a:t>​</a:t>
            </a:r>
          </a:p>
          <a:p>
            <a:pPr marL="342900" indent="-342900" algn="l" rtl="0" fontAlgn="base">
              <a:lnSpc>
                <a:spcPct val="150000"/>
              </a:lnSpc>
              <a:buFont typeface="Arial" panose="020B0604020202020204" pitchFamily="34" charset="0"/>
              <a:buChar char="•"/>
            </a:pPr>
            <a:r>
              <a:rPr lang="en-GB" sz="2200" b="0" i="0" u="none" strike="noStrike" noProof="0">
                <a:solidFill>
                  <a:srgbClr val="0E4714"/>
                </a:solidFill>
                <a:effectLst/>
                <a:latin typeface="Gotham" panose="020B0604020202020204" charset="0"/>
                <a:cs typeface="Gotham" panose="020B0604020202020204" charset="0"/>
              </a:rPr>
              <a:t>Planning</a:t>
            </a:r>
            <a:r>
              <a:rPr lang="en-GB" sz="2200" b="0" i="0" noProof="0">
                <a:solidFill>
                  <a:srgbClr val="0E4714"/>
                </a:solidFill>
                <a:effectLst/>
                <a:latin typeface="Gotham" panose="020B0604020202020204" charset="0"/>
                <a:cs typeface="Gotham" panose="020B0604020202020204" charset="0"/>
              </a:rPr>
              <a:t>​</a:t>
            </a:r>
          </a:p>
          <a:p>
            <a:pPr marL="342900" indent="-342900" algn="l" rtl="0" fontAlgn="base">
              <a:lnSpc>
                <a:spcPct val="150000"/>
              </a:lnSpc>
              <a:buFont typeface="Arial" panose="020B0604020202020204" pitchFamily="34" charset="0"/>
              <a:buChar char="•"/>
            </a:pPr>
            <a:r>
              <a:rPr lang="en-GB" sz="2200" b="0" i="0" u="none" strike="noStrike" noProof="0">
                <a:solidFill>
                  <a:srgbClr val="0E4714"/>
                </a:solidFill>
                <a:effectLst/>
                <a:latin typeface="Gotham" panose="020B0604020202020204" charset="0"/>
                <a:cs typeface="Gotham" panose="020B0604020202020204" charset="0"/>
              </a:rPr>
              <a:t>Dispatch</a:t>
            </a:r>
            <a:endParaRPr lang="en-GB" sz="2200" b="0" i="0" noProof="0">
              <a:solidFill>
                <a:srgbClr val="0E4714"/>
              </a:solidFill>
              <a:effectLst/>
              <a:latin typeface="Gotham" panose="020B0604020202020204" charset="0"/>
              <a:cs typeface="Gotham" panose="020B0604020202020204" charset="0"/>
            </a:endParaRPr>
          </a:p>
          <a:p>
            <a:pPr algn="l">
              <a:lnSpc>
                <a:spcPts val="4199"/>
              </a:lnSpc>
            </a:pPr>
            <a:endParaRPr lang="en-GB" sz="2799" spc="-41" noProof="0">
              <a:solidFill>
                <a:srgbClr val="0E4714"/>
              </a:solidFill>
              <a:latin typeface="Gotham"/>
              <a:ea typeface="Gotham"/>
              <a:cs typeface="Gotham"/>
              <a:sym typeface="Gotham"/>
            </a:endParaRPr>
          </a:p>
        </p:txBody>
      </p:sp>
      <p:sp>
        <p:nvSpPr>
          <p:cNvPr id="3" name="TextBox 3"/>
          <p:cNvSpPr txBox="1"/>
          <p:nvPr/>
        </p:nvSpPr>
        <p:spPr>
          <a:xfrm>
            <a:off x="457200" y="571500"/>
            <a:ext cx="14423006" cy="1308692"/>
          </a:xfrm>
          <a:prstGeom prst="rect">
            <a:avLst/>
          </a:prstGeom>
        </p:spPr>
        <p:txBody>
          <a:bodyPr lIns="0" tIns="0" rIns="0" bIns="0" rtlCol="0" anchor="t">
            <a:spAutoFit/>
          </a:bodyPr>
          <a:lstStyle/>
          <a:p>
            <a:pPr algn="l">
              <a:lnSpc>
                <a:spcPts val="9469"/>
              </a:lnSpc>
            </a:pPr>
            <a:r>
              <a:rPr lang="en-GB" sz="10000" spc="-272" noProof="0">
                <a:solidFill>
                  <a:srgbClr val="0E4714"/>
                </a:solidFill>
                <a:latin typeface="Times New Roman Condensed"/>
                <a:ea typeface="Times New Roman Condensed"/>
                <a:cs typeface="Times New Roman Condensed"/>
                <a:sym typeface="Times New Roman Condensed"/>
              </a:rPr>
              <a:t>Use Case</a:t>
            </a:r>
          </a:p>
        </p:txBody>
      </p:sp>
      <p:sp>
        <p:nvSpPr>
          <p:cNvPr id="4" name="Freeform 4"/>
          <p:cNvSpPr/>
          <p:nvPr/>
        </p:nvSpPr>
        <p:spPr>
          <a:xfrm flipH="1">
            <a:off x="11415085" y="-545920"/>
            <a:ext cx="28550447" cy="11313545"/>
          </a:xfrm>
          <a:custGeom>
            <a:avLst/>
            <a:gdLst/>
            <a:ahLst/>
            <a:cxnLst/>
            <a:rect l="l" t="t" r="r" b="b"/>
            <a:pathLst>
              <a:path w="28550447" h="11313545">
                <a:moveTo>
                  <a:pt x="28550447" y="0"/>
                </a:moveTo>
                <a:lnTo>
                  <a:pt x="0" y="0"/>
                </a:lnTo>
                <a:lnTo>
                  <a:pt x="0" y="11313545"/>
                </a:lnTo>
                <a:lnTo>
                  <a:pt x="28550447" y="11313545"/>
                </a:lnTo>
                <a:lnTo>
                  <a:pt x="28550447" y="0"/>
                </a:lnTo>
                <a:close/>
              </a:path>
            </a:pathLst>
          </a:custGeom>
          <a:blipFill>
            <a:blip r:embed="rId3">
              <a:extLst>
                <a:ext uri="{96DAC541-7B7A-43D3-8B79-37D633B846F1}">
                  <asvg:svgBlip xmlns:asvg="http://schemas.microsoft.com/office/drawing/2016/SVG/main" r:embed="rId4"/>
                </a:ext>
              </a:extLst>
            </a:blip>
            <a:stretch>
              <a:fillRect t="-49969" b="-59256"/>
            </a:stretch>
          </a:blipFill>
        </p:spPr>
        <p:txBody>
          <a:bodyPr/>
          <a:lstStyle/>
          <a:p>
            <a:endParaRPr lang="en-GB" noProof="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a:extLst>
            <a:ext uri="{FF2B5EF4-FFF2-40B4-BE49-F238E27FC236}">
              <a16:creationId xmlns:a16="http://schemas.microsoft.com/office/drawing/2014/main" id="{0FEB5897-2E33-2B40-BE80-8C56E2071862}"/>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2DE32ABD-BD8A-0CAB-9F1E-C436827F3949}"/>
              </a:ext>
            </a:extLst>
          </p:cNvPr>
          <p:cNvSpPr txBox="1"/>
          <p:nvPr/>
        </p:nvSpPr>
        <p:spPr>
          <a:xfrm>
            <a:off x="233719" y="266700"/>
            <a:ext cx="14423006" cy="1308692"/>
          </a:xfrm>
          <a:prstGeom prst="rect">
            <a:avLst/>
          </a:prstGeom>
        </p:spPr>
        <p:txBody>
          <a:bodyPr lIns="0" tIns="0" rIns="0" bIns="0" rtlCol="0" anchor="t">
            <a:spAutoFit/>
          </a:bodyPr>
          <a:lstStyle/>
          <a:p>
            <a:pPr algn="l">
              <a:lnSpc>
                <a:spcPts val="9469"/>
              </a:lnSpc>
            </a:pPr>
            <a:r>
              <a:rPr lang="en-GB" sz="10000" spc="-272" noProof="0">
                <a:solidFill>
                  <a:srgbClr val="0E4714"/>
                </a:solidFill>
                <a:latin typeface="Times New Roman Condensed"/>
                <a:ea typeface="Times New Roman Condensed"/>
                <a:cs typeface="Times New Roman Condensed"/>
                <a:sym typeface="Times New Roman Condensed"/>
              </a:rPr>
              <a:t>As-Is Process Challenges</a:t>
            </a:r>
          </a:p>
        </p:txBody>
      </p:sp>
      <p:pic>
        <p:nvPicPr>
          <p:cNvPr id="1026" name="Picture 2">
            <a:extLst>
              <a:ext uri="{FF2B5EF4-FFF2-40B4-BE49-F238E27FC236}">
                <a16:creationId xmlns:a16="http://schemas.microsoft.com/office/drawing/2014/main" id="{F5E257B3-FEFA-565B-6809-A804AF9E46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719" y="1732045"/>
            <a:ext cx="12390081" cy="68229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50181720-7F0A-8F0E-0516-7AFED7605633}"/>
              </a:ext>
            </a:extLst>
          </p:cNvPr>
          <p:cNvSpPr/>
          <p:nvPr/>
        </p:nvSpPr>
        <p:spPr>
          <a:xfrm>
            <a:off x="533400" y="1866183"/>
            <a:ext cx="10896600" cy="2667000"/>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defPPr rtl="0">
              <a:defRPr lang="fr-FR"/>
            </a:defPPr>
            <a:lvl1pPr marL="0" algn="l" defTabSz="914400" rtl="0" eaLnBrk="1" latinLnBrk="0" hangingPunct="1">
              <a:defRPr lang="fr-FR" sz="1800" kern="1200">
                <a:solidFill>
                  <a:schemeClr val="dk1"/>
                </a:solidFill>
                <a:latin typeface="+mn-lt"/>
                <a:ea typeface="+mn-ea"/>
                <a:cs typeface="+mn-cs"/>
              </a:defRPr>
            </a:lvl1pPr>
            <a:lvl2pPr marL="457200" algn="l" defTabSz="914400" rtl="0" eaLnBrk="1" latinLnBrk="0" hangingPunct="1">
              <a:defRPr lang="fr-FR" sz="1800" kern="1200">
                <a:solidFill>
                  <a:schemeClr val="dk1"/>
                </a:solidFill>
                <a:latin typeface="+mn-lt"/>
                <a:ea typeface="+mn-ea"/>
                <a:cs typeface="+mn-cs"/>
              </a:defRPr>
            </a:lvl2pPr>
            <a:lvl3pPr marL="914400" algn="l" defTabSz="914400" rtl="0" eaLnBrk="1" latinLnBrk="0" hangingPunct="1">
              <a:defRPr lang="fr-FR" sz="1800" kern="1200">
                <a:solidFill>
                  <a:schemeClr val="dk1"/>
                </a:solidFill>
                <a:latin typeface="+mn-lt"/>
                <a:ea typeface="+mn-ea"/>
                <a:cs typeface="+mn-cs"/>
              </a:defRPr>
            </a:lvl3pPr>
            <a:lvl4pPr marL="1371600" algn="l" defTabSz="914400" rtl="0" eaLnBrk="1" latinLnBrk="0" hangingPunct="1">
              <a:defRPr lang="fr-FR" sz="1800" kern="1200">
                <a:solidFill>
                  <a:schemeClr val="dk1"/>
                </a:solidFill>
                <a:latin typeface="+mn-lt"/>
                <a:ea typeface="+mn-ea"/>
                <a:cs typeface="+mn-cs"/>
              </a:defRPr>
            </a:lvl4pPr>
            <a:lvl5pPr marL="1828800" algn="l" defTabSz="914400" rtl="0" eaLnBrk="1" latinLnBrk="0" hangingPunct="1">
              <a:defRPr lang="fr-FR" sz="1800" kern="1200">
                <a:solidFill>
                  <a:schemeClr val="dk1"/>
                </a:solidFill>
                <a:latin typeface="+mn-lt"/>
                <a:ea typeface="+mn-ea"/>
                <a:cs typeface="+mn-cs"/>
              </a:defRPr>
            </a:lvl5pPr>
            <a:lvl6pPr marL="2286000" algn="l" defTabSz="914400" rtl="0" eaLnBrk="1" latinLnBrk="0" hangingPunct="1">
              <a:defRPr lang="fr-FR" sz="1800" kern="1200">
                <a:solidFill>
                  <a:schemeClr val="dk1"/>
                </a:solidFill>
                <a:latin typeface="+mn-lt"/>
                <a:ea typeface="+mn-ea"/>
                <a:cs typeface="+mn-cs"/>
              </a:defRPr>
            </a:lvl6pPr>
            <a:lvl7pPr marL="2743200" algn="l" defTabSz="914400" rtl="0" eaLnBrk="1" latinLnBrk="0" hangingPunct="1">
              <a:defRPr lang="fr-FR" sz="1800" kern="1200">
                <a:solidFill>
                  <a:schemeClr val="dk1"/>
                </a:solidFill>
                <a:latin typeface="+mn-lt"/>
                <a:ea typeface="+mn-ea"/>
                <a:cs typeface="+mn-cs"/>
              </a:defRPr>
            </a:lvl7pPr>
            <a:lvl8pPr marL="3200400" algn="l" defTabSz="914400" rtl="0" eaLnBrk="1" latinLnBrk="0" hangingPunct="1">
              <a:defRPr lang="fr-FR" sz="1800" kern="1200">
                <a:solidFill>
                  <a:schemeClr val="dk1"/>
                </a:solidFill>
                <a:latin typeface="+mn-lt"/>
                <a:ea typeface="+mn-ea"/>
                <a:cs typeface="+mn-cs"/>
              </a:defRPr>
            </a:lvl8pPr>
            <a:lvl9pPr marL="3657600" algn="l" defTabSz="914400" rtl="0" eaLnBrk="1" latinLnBrk="0" hangingPunct="1">
              <a:defRPr lang="fr-FR" sz="1800" kern="1200">
                <a:solidFill>
                  <a:schemeClr val="dk1"/>
                </a:solidFill>
                <a:latin typeface="+mn-lt"/>
                <a:ea typeface="+mn-ea"/>
                <a:cs typeface="+mn-cs"/>
              </a:defRPr>
            </a:lvl9pPr>
          </a:lstStyle>
          <a:p>
            <a:pPr algn="ctr"/>
            <a:endParaRPr lang="en-GB" noProof="0"/>
          </a:p>
        </p:txBody>
      </p:sp>
      <p:pic>
        <p:nvPicPr>
          <p:cNvPr id="10" name="Picture 6" descr="Mail icon - Free vector clipart images on creazilla.com">
            <a:extLst>
              <a:ext uri="{FF2B5EF4-FFF2-40B4-BE49-F238E27FC236}">
                <a16:creationId xmlns:a16="http://schemas.microsoft.com/office/drawing/2014/main" id="{697025AF-8F9E-E44D-2846-8B13C196B64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52609" y="3281477"/>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Mail icon - Free vector clipart images on creazilla.com">
            <a:extLst>
              <a:ext uri="{FF2B5EF4-FFF2-40B4-BE49-F238E27FC236}">
                <a16:creationId xmlns:a16="http://schemas.microsoft.com/office/drawing/2014/main" id="{822910C2-90D3-EAF8-1BF0-55B149C72B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235137"/>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Mail icon - Free vector clipart images on creazilla.com">
            <a:extLst>
              <a:ext uri="{FF2B5EF4-FFF2-40B4-BE49-F238E27FC236}">
                <a16:creationId xmlns:a16="http://schemas.microsoft.com/office/drawing/2014/main" id="{C372C911-37CF-0526-F2BB-1335113A18F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81700" y="4816928"/>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F1806A-BF72-57B8-9ABC-7504609065BD}"/>
              </a:ext>
            </a:extLst>
          </p:cNvPr>
          <p:cNvSpPr txBox="1"/>
          <p:nvPr/>
        </p:nvSpPr>
        <p:spPr>
          <a:xfrm>
            <a:off x="12725400" y="1726364"/>
            <a:ext cx="5410200" cy="6963445"/>
          </a:xfrm>
          <a:prstGeom prst="rect">
            <a:avLst/>
          </a:prstGeom>
          <a:noFill/>
        </p:spPr>
        <p:txBody>
          <a:bodyPr wrap="square" rtlCol="0">
            <a:spAutoFit/>
          </a:bodyPr>
          <a:lstStyle/>
          <a:p>
            <a:pPr algn="l">
              <a:lnSpc>
                <a:spcPct val="150000"/>
              </a:lnSpc>
              <a:spcBef>
                <a:spcPts val="1200"/>
              </a:spcBef>
              <a:spcAft>
                <a:spcPts val="1200"/>
              </a:spcAft>
              <a:buFont typeface="Arial" panose="020B0604020202020204" pitchFamily="34" charset="0"/>
              <a:buChar char="•"/>
            </a:pPr>
            <a:r>
              <a:rPr lang="en-GB" sz="2000" b="1" i="0" noProof="0" dirty="0">
                <a:solidFill>
                  <a:srgbClr val="0E4714"/>
                </a:solidFill>
                <a:effectLst/>
                <a:latin typeface="Gotham" panose="020B0604020202020204" charset="0"/>
                <a:cs typeface="Gotham" panose="020B0604020202020204" charset="0"/>
              </a:rPr>
              <a:t> Manual Communication</a:t>
            </a:r>
            <a:br>
              <a:rPr lang="en-GB" sz="2000" i="0" noProof="0" dirty="0">
                <a:solidFill>
                  <a:srgbClr val="0E4714"/>
                </a:solidFill>
                <a:effectLst/>
                <a:latin typeface="Gotham" panose="020B0604020202020204" charset="0"/>
                <a:cs typeface="Gotham" panose="020B0604020202020204" charset="0"/>
              </a:rPr>
            </a:br>
            <a:r>
              <a:rPr lang="en-GB" sz="2000" i="0" noProof="0" dirty="0">
                <a:solidFill>
                  <a:srgbClr val="0E4714"/>
                </a:solidFill>
                <a:effectLst/>
                <a:latin typeface="Gotham" panose="020B0604020202020204" charset="0"/>
                <a:cs typeface="Gotham" panose="020B0604020202020204" charset="0"/>
              </a:rPr>
              <a:t>Coordination between departments depends on manual notifications, leading to delays and errors.</a:t>
            </a:r>
          </a:p>
          <a:p>
            <a:pPr algn="l">
              <a:lnSpc>
                <a:spcPct val="150000"/>
              </a:lnSpc>
              <a:spcBef>
                <a:spcPts val="1200"/>
              </a:spcBef>
              <a:spcAft>
                <a:spcPts val="1200"/>
              </a:spcAft>
              <a:buFont typeface="Arial" panose="020B0604020202020204" pitchFamily="34" charset="0"/>
              <a:buChar char="•"/>
            </a:pPr>
            <a:r>
              <a:rPr lang="en-GB" sz="2000" b="1" i="0" noProof="0" dirty="0">
                <a:solidFill>
                  <a:srgbClr val="0E4714"/>
                </a:solidFill>
                <a:effectLst/>
                <a:latin typeface="Gotham" panose="020B0604020202020204" charset="0"/>
                <a:cs typeface="Gotham" panose="020B0604020202020204" charset="0"/>
              </a:rPr>
              <a:t> Manual inventory </a:t>
            </a:r>
            <a:r>
              <a:rPr lang="en-GB" sz="2000" b="1" dirty="0">
                <a:solidFill>
                  <a:srgbClr val="0E4714"/>
                </a:solidFill>
                <a:latin typeface="Gotham" panose="020B0604020202020204" charset="0"/>
                <a:cs typeface="Gotham" panose="020B0604020202020204" charset="0"/>
              </a:rPr>
              <a:t>c</a:t>
            </a:r>
            <a:r>
              <a:rPr lang="en-GB" sz="2000" b="1" i="0" noProof="0" dirty="0">
                <a:solidFill>
                  <a:srgbClr val="0E4714"/>
                </a:solidFill>
                <a:effectLst/>
                <a:latin typeface="Gotham" panose="020B0604020202020204" charset="0"/>
                <a:cs typeface="Gotham" panose="020B0604020202020204" charset="0"/>
              </a:rPr>
              <a:t>heck</a:t>
            </a:r>
            <a:br>
              <a:rPr lang="en-GB" sz="2000" i="0" noProof="0" dirty="0">
                <a:solidFill>
                  <a:srgbClr val="0E4714"/>
                </a:solidFill>
                <a:effectLst/>
                <a:latin typeface="Gotham" panose="020B0604020202020204" charset="0"/>
                <a:cs typeface="Gotham" panose="020B0604020202020204" charset="0"/>
              </a:rPr>
            </a:br>
            <a:r>
              <a:rPr lang="en-GB" sz="2000" i="0" noProof="0" dirty="0">
                <a:solidFill>
                  <a:srgbClr val="0E4714"/>
                </a:solidFill>
                <a:effectLst/>
                <a:latin typeface="Gotham" panose="020B0604020202020204" charset="0"/>
                <a:cs typeface="Gotham" panose="020B0604020202020204" charset="0"/>
              </a:rPr>
              <a:t>POs received by email, validated, and entered in the system manually.</a:t>
            </a:r>
          </a:p>
          <a:p>
            <a:pPr algn="l">
              <a:lnSpc>
                <a:spcPct val="150000"/>
              </a:lnSpc>
              <a:spcBef>
                <a:spcPts val="1200"/>
              </a:spcBef>
              <a:spcAft>
                <a:spcPts val="1200"/>
              </a:spcAft>
              <a:buFont typeface="Arial" panose="020B0604020202020204" pitchFamily="34" charset="0"/>
              <a:buChar char="•"/>
            </a:pPr>
            <a:r>
              <a:rPr lang="en-GB" sz="2000" b="1" i="0" noProof="0" dirty="0">
                <a:solidFill>
                  <a:srgbClr val="0E4714"/>
                </a:solidFill>
                <a:effectLst/>
                <a:latin typeface="Gotham" panose="020B0604020202020204" charset="0"/>
                <a:cs typeface="Gotham" panose="020B0604020202020204" charset="0"/>
              </a:rPr>
              <a:t> Inefficient Follow-Ups</a:t>
            </a:r>
            <a:br>
              <a:rPr lang="en-GB" sz="2000" i="0" noProof="0" dirty="0">
                <a:solidFill>
                  <a:srgbClr val="0E4714"/>
                </a:solidFill>
                <a:effectLst/>
                <a:latin typeface="Gotham" panose="020B0604020202020204" charset="0"/>
                <a:cs typeface="Gotham" panose="020B0604020202020204" charset="0"/>
              </a:rPr>
            </a:br>
            <a:r>
              <a:rPr lang="en-GB" sz="2000" i="0" noProof="0" dirty="0">
                <a:solidFill>
                  <a:srgbClr val="0E4714"/>
                </a:solidFill>
                <a:effectLst/>
                <a:latin typeface="Gotham" panose="020B0604020202020204" charset="0"/>
                <a:cs typeface="Gotham" panose="020B0604020202020204" charset="0"/>
              </a:rPr>
              <a:t>Manual follow-ups Business </a:t>
            </a:r>
            <a:r>
              <a:rPr lang="en-GB" sz="2000" i="0" noProof="0" dirty="0">
                <a:solidFill>
                  <a:srgbClr val="0E4714"/>
                </a:solidFill>
                <a:effectLst/>
                <a:latin typeface="Gotham" panose="020B0604020202020204" charset="0"/>
                <a:cs typeface="Gotham" panose="020B0604020202020204" charset="0"/>
                <a:sym typeface="Wingdings" panose="05000000000000000000" pitchFamily="2" charset="2"/>
              </a:rPr>
              <a:t> Vendors &amp; Customers</a:t>
            </a:r>
            <a:endParaRPr lang="en-GB" sz="2000" i="0" noProof="0" dirty="0">
              <a:solidFill>
                <a:srgbClr val="0E4714"/>
              </a:solidFill>
              <a:effectLst/>
              <a:latin typeface="Gotham" panose="020B0604020202020204" charset="0"/>
              <a:cs typeface="Gotham" panose="020B0604020202020204" charset="0"/>
            </a:endParaRPr>
          </a:p>
          <a:p>
            <a:pPr algn="l">
              <a:lnSpc>
                <a:spcPct val="150000"/>
              </a:lnSpc>
              <a:spcBef>
                <a:spcPts val="1200"/>
              </a:spcBef>
              <a:spcAft>
                <a:spcPts val="1200"/>
              </a:spcAft>
              <a:buFont typeface="Arial" panose="020B0604020202020204" pitchFamily="34" charset="0"/>
              <a:buChar char="•"/>
            </a:pPr>
            <a:r>
              <a:rPr lang="en-GB" sz="2000" b="1" i="0" noProof="0" dirty="0">
                <a:solidFill>
                  <a:srgbClr val="0E4714"/>
                </a:solidFill>
                <a:effectLst/>
                <a:latin typeface="Gotham" panose="020B0604020202020204" charset="0"/>
                <a:cs typeface="Gotham" panose="020B0604020202020204" charset="0"/>
              </a:rPr>
              <a:t> Lack of Workflow Automation</a:t>
            </a:r>
            <a:br>
              <a:rPr lang="en-GB" sz="2000" i="0" noProof="0" dirty="0">
                <a:solidFill>
                  <a:srgbClr val="0E4714"/>
                </a:solidFill>
                <a:effectLst/>
                <a:latin typeface="Gotham" panose="020B0604020202020204" charset="0"/>
                <a:cs typeface="Gotham" panose="020B0604020202020204" charset="0"/>
              </a:rPr>
            </a:br>
            <a:r>
              <a:rPr lang="en-GB" sz="2000" i="0" noProof="0" dirty="0">
                <a:solidFill>
                  <a:srgbClr val="0E4714"/>
                </a:solidFill>
                <a:effectLst/>
                <a:latin typeface="Gotham" panose="020B0604020202020204" charset="0"/>
                <a:cs typeface="Gotham" panose="020B0604020202020204" charset="0"/>
              </a:rPr>
              <a:t>Leads to unnecessary workload and time losses.</a:t>
            </a:r>
          </a:p>
        </p:txBody>
      </p:sp>
    </p:spTree>
    <p:extLst>
      <p:ext uri="{BB962C8B-B14F-4D97-AF65-F5344CB8AC3E}">
        <p14:creationId xmlns:p14="http://schemas.microsoft.com/office/powerpoint/2010/main" val="2413563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a:extLst>
            <a:ext uri="{FF2B5EF4-FFF2-40B4-BE49-F238E27FC236}">
              <a16:creationId xmlns:a16="http://schemas.microsoft.com/office/drawing/2014/main" id="{21648845-DE75-B194-C4D8-686A76A6D950}"/>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485E15BB-AFC8-4D57-EC1D-C833E793CD42}"/>
              </a:ext>
            </a:extLst>
          </p:cNvPr>
          <p:cNvSpPr txBox="1"/>
          <p:nvPr/>
        </p:nvSpPr>
        <p:spPr>
          <a:xfrm>
            <a:off x="361951" y="471014"/>
            <a:ext cx="14423006" cy="1308692"/>
          </a:xfrm>
          <a:prstGeom prst="rect">
            <a:avLst/>
          </a:prstGeom>
        </p:spPr>
        <p:txBody>
          <a:bodyPr lIns="0" tIns="0" rIns="0" bIns="0" rtlCol="0" anchor="t">
            <a:spAutoFit/>
          </a:bodyPr>
          <a:lstStyle/>
          <a:p>
            <a:pPr algn="l">
              <a:lnSpc>
                <a:spcPts val="9469"/>
              </a:lnSpc>
            </a:pPr>
            <a:r>
              <a:rPr lang="en-GB" sz="10000" spc="-272" noProof="0">
                <a:solidFill>
                  <a:srgbClr val="0E4714"/>
                </a:solidFill>
                <a:latin typeface="Times New Roman Condensed"/>
                <a:ea typeface="Times New Roman Condensed"/>
                <a:cs typeface="Times New Roman Condensed"/>
                <a:sym typeface="Times New Roman Condensed"/>
              </a:rPr>
              <a:t>Opportunities</a:t>
            </a:r>
          </a:p>
        </p:txBody>
      </p:sp>
      <p:sp>
        <p:nvSpPr>
          <p:cNvPr id="14" name="TextBox 13">
            <a:extLst>
              <a:ext uri="{FF2B5EF4-FFF2-40B4-BE49-F238E27FC236}">
                <a16:creationId xmlns:a16="http://schemas.microsoft.com/office/drawing/2014/main" id="{3E5AE52B-998E-C5C0-E9EE-F3DC572E6D3B}"/>
              </a:ext>
            </a:extLst>
          </p:cNvPr>
          <p:cNvSpPr txBox="1"/>
          <p:nvPr/>
        </p:nvSpPr>
        <p:spPr>
          <a:xfrm>
            <a:off x="361951" y="2300198"/>
            <a:ext cx="8382000" cy="7986802"/>
          </a:xfrm>
          <a:prstGeom prst="rect">
            <a:avLst/>
          </a:prstGeom>
          <a:noFill/>
        </p:spPr>
        <p:txBody>
          <a:bodyPr wrap="square" rtlCol="0">
            <a:spAutoFit/>
          </a:bodyPr>
          <a:lstStyle/>
          <a:p>
            <a:pPr fontAlgn="base">
              <a:lnSpc>
                <a:spcPct val="150000"/>
              </a:lnSpc>
            </a:pPr>
            <a:r>
              <a:rPr lang="en-GB" sz="2200" b="1" dirty="0">
                <a:solidFill>
                  <a:srgbClr val="0E4714"/>
                </a:solidFill>
                <a:latin typeface="Gotham" panose="020B0604020202020204" charset="0"/>
                <a:cs typeface="Gotham" panose="020B0604020202020204" charset="0"/>
              </a:rPr>
              <a:t>Workflow automated</a:t>
            </a:r>
            <a:r>
              <a:rPr lang="en-GB" sz="2200" dirty="0">
                <a:solidFill>
                  <a:srgbClr val="0E4714"/>
                </a:solidFill>
                <a:latin typeface="Gotham" panose="020B0604020202020204" charset="0"/>
                <a:cs typeface="Gotham" panose="020B0604020202020204" charset="0"/>
              </a:rPr>
              <a:t>​</a:t>
            </a:r>
          </a:p>
          <a:p>
            <a:pPr fontAlgn="base">
              <a:lnSpc>
                <a:spcPct val="150000"/>
              </a:lnSpc>
            </a:pPr>
            <a:r>
              <a:rPr lang="en-GB" sz="2200" dirty="0">
                <a:solidFill>
                  <a:srgbClr val="0E4714"/>
                </a:solidFill>
                <a:latin typeface="Gotham" panose="020B0604020202020204" charset="0"/>
                <a:cs typeface="Gotham" panose="020B0604020202020204" charset="0"/>
              </a:rPr>
              <a:t>Tasklist + process integration + standardized ordering</a:t>
            </a:r>
          </a:p>
          <a:p>
            <a:pPr algn="l" rtl="0" fontAlgn="base">
              <a:lnSpc>
                <a:spcPct val="150000"/>
              </a:lnSpc>
            </a:pPr>
            <a:endParaRPr lang="en-GB" sz="2200" b="1" i="0" u="none" strike="noStrike" noProof="0" dirty="0">
              <a:solidFill>
                <a:srgbClr val="0E4714"/>
              </a:solidFill>
              <a:effectLst/>
              <a:latin typeface="Gotham" panose="020B0604020202020204" charset="0"/>
              <a:cs typeface="Gotham" panose="020B0604020202020204" charset="0"/>
            </a:endParaRPr>
          </a:p>
          <a:p>
            <a:pPr algn="l" rtl="0" fontAlgn="base">
              <a:lnSpc>
                <a:spcPct val="150000"/>
              </a:lnSpc>
            </a:pPr>
            <a:r>
              <a:rPr lang="en-GB" sz="2200" b="1" i="0" u="none" strike="noStrike" noProof="0" dirty="0">
                <a:solidFill>
                  <a:srgbClr val="0E4714"/>
                </a:solidFill>
                <a:effectLst/>
                <a:latin typeface="Gotham" panose="020B0604020202020204" charset="0"/>
                <a:cs typeface="Gotham" panose="020B0604020202020204" charset="0"/>
              </a:rPr>
              <a:t>Automated Communication</a:t>
            </a:r>
            <a:r>
              <a:rPr lang="en-GB" sz="2200" b="1" i="0" noProof="0" dirty="0">
                <a:solidFill>
                  <a:srgbClr val="0E4714"/>
                </a:solidFill>
                <a:effectLst/>
                <a:latin typeface="Gotham" panose="020B0604020202020204" charset="0"/>
                <a:cs typeface="Gotham" panose="020B0604020202020204" charset="0"/>
              </a:rPr>
              <a:t>​</a:t>
            </a:r>
          </a:p>
          <a:p>
            <a:pPr algn="l" rtl="0" fontAlgn="base">
              <a:lnSpc>
                <a:spcPct val="150000"/>
              </a:lnSpc>
              <a:buNone/>
            </a:pPr>
            <a:r>
              <a:rPr lang="en-GB" sz="2200" b="0" i="0" u="none" strike="noStrike" noProof="0" dirty="0">
                <a:solidFill>
                  <a:srgbClr val="0E4714"/>
                </a:solidFill>
                <a:effectLst/>
                <a:latin typeface="Gotham" panose="020B0604020202020204" charset="0"/>
                <a:cs typeface="Gotham" panose="020B0604020202020204" charset="0"/>
              </a:rPr>
              <a:t>Customer Service = Procurement = Warehouse automated messaging </a:t>
            </a:r>
          </a:p>
          <a:p>
            <a:pPr algn="l" rtl="0" fontAlgn="base">
              <a:lnSpc>
                <a:spcPct val="150000"/>
              </a:lnSpc>
              <a:buNone/>
            </a:pPr>
            <a:r>
              <a:rPr lang="en-GB" sz="2200" b="0" i="0" noProof="0" dirty="0">
                <a:solidFill>
                  <a:srgbClr val="0E4714"/>
                </a:solidFill>
                <a:effectLst/>
                <a:latin typeface="Gotham" panose="020B0604020202020204" charset="0"/>
                <a:cs typeface="Gotham" panose="020B0604020202020204" charset="0"/>
              </a:rPr>
              <a:t>​</a:t>
            </a:r>
          </a:p>
          <a:p>
            <a:pPr algn="l" rtl="0" fontAlgn="base">
              <a:lnSpc>
                <a:spcPct val="150000"/>
              </a:lnSpc>
            </a:pPr>
            <a:r>
              <a:rPr lang="en-GB" sz="2200" b="1" i="0" u="none" strike="noStrike" noProof="0" dirty="0">
                <a:solidFill>
                  <a:srgbClr val="0E4714"/>
                </a:solidFill>
                <a:effectLst/>
                <a:latin typeface="Gotham" panose="020B0604020202020204" charset="0"/>
                <a:cs typeface="Gotham" panose="020B0604020202020204" charset="0"/>
              </a:rPr>
              <a:t>Automated goods availability check</a:t>
            </a:r>
            <a:r>
              <a:rPr lang="en-GB" sz="2200" b="0" i="0" noProof="0" dirty="0">
                <a:solidFill>
                  <a:srgbClr val="0E4714"/>
                </a:solidFill>
                <a:effectLst/>
                <a:latin typeface="Gotham" panose="020B0604020202020204" charset="0"/>
                <a:cs typeface="Gotham" panose="020B0604020202020204" charset="0"/>
              </a:rPr>
              <a:t>​</a:t>
            </a:r>
          </a:p>
          <a:p>
            <a:pPr algn="l" rtl="0" fontAlgn="base">
              <a:lnSpc>
                <a:spcPct val="150000"/>
              </a:lnSpc>
              <a:buNone/>
            </a:pPr>
            <a:r>
              <a:rPr lang="en-GB" sz="2200" b="0" i="0" u="none" strike="noStrike" noProof="0" dirty="0">
                <a:solidFill>
                  <a:srgbClr val="0E4714"/>
                </a:solidFill>
                <a:effectLst/>
                <a:latin typeface="Gotham" panose="020B0604020202020204" charset="0"/>
                <a:cs typeface="Gotham" panose="020B0604020202020204" charset="0"/>
              </a:rPr>
              <a:t>Fully automated and no errors</a:t>
            </a:r>
            <a:r>
              <a:rPr lang="en-GB" sz="2200" b="0" i="0" noProof="0" dirty="0">
                <a:solidFill>
                  <a:srgbClr val="0E4714"/>
                </a:solidFill>
                <a:effectLst/>
                <a:latin typeface="Gotham" panose="020B0604020202020204" charset="0"/>
                <a:cs typeface="Gotham" panose="020B0604020202020204" charset="0"/>
              </a:rPr>
              <a:t>​</a:t>
            </a:r>
          </a:p>
          <a:p>
            <a:pPr algn="l" rtl="0" fontAlgn="base">
              <a:lnSpc>
                <a:spcPct val="150000"/>
              </a:lnSpc>
              <a:buNone/>
            </a:pPr>
            <a:endParaRPr lang="en-GB" sz="2200" b="0" i="0" noProof="0" dirty="0">
              <a:solidFill>
                <a:srgbClr val="0E4714"/>
              </a:solidFill>
              <a:effectLst/>
              <a:latin typeface="Gotham" panose="020B0604020202020204" charset="0"/>
              <a:cs typeface="Gotham" panose="020B0604020202020204" charset="0"/>
            </a:endParaRPr>
          </a:p>
          <a:p>
            <a:pPr algn="l" rtl="0" fontAlgn="base">
              <a:lnSpc>
                <a:spcPct val="150000"/>
              </a:lnSpc>
            </a:pPr>
            <a:r>
              <a:rPr lang="en-GB" sz="2200" b="1" i="0" u="none" strike="noStrike" noProof="0" dirty="0">
                <a:solidFill>
                  <a:srgbClr val="0E4714"/>
                </a:solidFill>
                <a:effectLst/>
                <a:latin typeface="Gotham" panose="020B0604020202020204" charset="0"/>
                <a:cs typeface="Gotham" panose="020B0604020202020204" charset="0"/>
              </a:rPr>
              <a:t>Efficient follow-ups</a:t>
            </a:r>
            <a:r>
              <a:rPr lang="en-GB" sz="2200" b="0" i="0" noProof="0" dirty="0">
                <a:solidFill>
                  <a:srgbClr val="0E4714"/>
                </a:solidFill>
                <a:effectLst/>
                <a:latin typeface="Gotham" panose="020B0604020202020204" charset="0"/>
                <a:cs typeface="Gotham" panose="020B0604020202020204" charset="0"/>
              </a:rPr>
              <a:t>​</a:t>
            </a:r>
          </a:p>
          <a:p>
            <a:pPr algn="l" rtl="0" fontAlgn="base">
              <a:lnSpc>
                <a:spcPct val="150000"/>
              </a:lnSpc>
              <a:buNone/>
            </a:pPr>
            <a:r>
              <a:rPr lang="en-GB" sz="2200" b="0" i="0" u="none" strike="noStrike" noProof="0" dirty="0">
                <a:solidFill>
                  <a:srgbClr val="0E4714"/>
                </a:solidFill>
                <a:effectLst/>
                <a:latin typeface="Gotham" panose="020B0604020202020204" charset="0"/>
                <a:cs typeface="Gotham" panose="020B0604020202020204" charset="0"/>
              </a:rPr>
              <a:t>No time waste</a:t>
            </a:r>
            <a:r>
              <a:rPr lang="en-GB" sz="2200" u="none" strike="noStrike" noProof="0" dirty="0">
                <a:solidFill>
                  <a:srgbClr val="0E4714"/>
                </a:solidFill>
                <a:latin typeface="Gotham" panose="020B0604020202020204" charset="0"/>
                <a:cs typeface="Gotham" panose="020B0604020202020204" charset="0"/>
              </a:rPr>
              <a:t>d</a:t>
            </a:r>
            <a:endParaRPr lang="en-GB" sz="2200" b="0" i="0" noProof="0" dirty="0">
              <a:solidFill>
                <a:srgbClr val="0E4714"/>
              </a:solidFill>
              <a:effectLst/>
              <a:latin typeface="Gotham" panose="020B0604020202020204" charset="0"/>
              <a:cs typeface="Gotham" panose="020B0604020202020204" charset="0"/>
            </a:endParaRPr>
          </a:p>
          <a:p>
            <a:pPr algn="l" rtl="0" fontAlgn="base">
              <a:lnSpc>
                <a:spcPct val="150000"/>
              </a:lnSpc>
              <a:buNone/>
            </a:pPr>
            <a:r>
              <a:rPr lang="en-GB" sz="2200" b="0" i="0" noProof="0" dirty="0">
                <a:solidFill>
                  <a:srgbClr val="0E4714"/>
                </a:solidFill>
                <a:effectLst/>
                <a:latin typeface="Gotham" panose="020B0604020202020204" charset="0"/>
                <a:cs typeface="Gotham" panose="020B0604020202020204" charset="0"/>
              </a:rPr>
              <a:t>​</a:t>
            </a:r>
          </a:p>
          <a:p>
            <a:pPr algn="l" rtl="0" fontAlgn="base">
              <a:lnSpc>
                <a:spcPct val="150000"/>
              </a:lnSpc>
            </a:pPr>
            <a:r>
              <a:rPr lang="en-GB" sz="2200" b="1" i="0" u="none" strike="noStrike" noProof="0" dirty="0">
                <a:solidFill>
                  <a:srgbClr val="0E4714"/>
                </a:solidFill>
                <a:effectLst/>
                <a:latin typeface="Gotham" panose="020B0604020202020204" charset="0"/>
                <a:cs typeface="Gotham" panose="020B0604020202020204" charset="0"/>
              </a:rPr>
              <a:t>Improved customer experience</a:t>
            </a:r>
            <a:r>
              <a:rPr lang="en-GB" sz="2200" b="0" i="0" noProof="0" dirty="0">
                <a:solidFill>
                  <a:srgbClr val="0E4714"/>
                </a:solidFill>
                <a:effectLst/>
                <a:latin typeface="Gotham" panose="020B0604020202020204" charset="0"/>
                <a:cs typeface="Gotham" panose="020B0604020202020204" charset="0"/>
              </a:rPr>
              <a:t>​</a:t>
            </a:r>
          </a:p>
          <a:p>
            <a:pPr algn="l" rtl="0" fontAlgn="base">
              <a:lnSpc>
                <a:spcPct val="150000"/>
              </a:lnSpc>
            </a:pPr>
            <a:r>
              <a:rPr lang="en-GB" sz="2200" b="0" i="0" u="none" strike="noStrike" noProof="0" dirty="0">
                <a:solidFill>
                  <a:srgbClr val="0E4714"/>
                </a:solidFill>
                <a:effectLst/>
                <a:latin typeface="Gotham" panose="020B0604020202020204" charset="0"/>
                <a:cs typeface="Gotham" panose="020B0604020202020204" charset="0"/>
              </a:rPr>
              <a:t>Order status check and complaint handling</a:t>
            </a:r>
            <a:r>
              <a:rPr lang="en-GB" sz="2200" b="0" i="0" noProof="0" dirty="0">
                <a:solidFill>
                  <a:srgbClr val="0E4714"/>
                </a:solidFill>
                <a:effectLst/>
                <a:latin typeface="Gotham" panose="020B0604020202020204" charset="0"/>
                <a:cs typeface="Gotham" panose="020B0604020202020204" charset="0"/>
              </a:rPr>
              <a:t>​</a:t>
            </a:r>
          </a:p>
          <a:p>
            <a:endParaRPr lang="en-GB" noProof="0"/>
          </a:p>
        </p:txBody>
      </p:sp>
      <p:sp>
        <p:nvSpPr>
          <p:cNvPr id="2" name="Arrow: Right 1">
            <a:extLst>
              <a:ext uri="{FF2B5EF4-FFF2-40B4-BE49-F238E27FC236}">
                <a16:creationId xmlns:a16="http://schemas.microsoft.com/office/drawing/2014/main" id="{682B9817-839A-05A2-5E88-894050AE89E8}"/>
              </a:ext>
            </a:extLst>
          </p:cNvPr>
          <p:cNvSpPr/>
          <p:nvPr/>
        </p:nvSpPr>
        <p:spPr>
          <a:xfrm>
            <a:off x="8763002" y="4191000"/>
            <a:ext cx="2590800" cy="1308692"/>
          </a:xfrm>
          <a:prstGeom prst="rightArrow">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11" name="Group 10">
            <a:extLst>
              <a:ext uri="{FF2B5EF4-FFF2-40B4-BE49-F238E27FC236}">
                <a16:creationId xmlns:a16="http://schemas.microsoft.com/office/drawing/2014/main" id="{5D8DD62F-A85B-00C4-8DFD-56740172363E}"/>
              </a:ext>
            </a:extLst>
          </p:cNvPr>
          <p:cNvGrpSpPr/>
          <p:nvPr/>
        </p:nvGrpSpPr>
        <p:grpSpPr>
          <a:xfrm>
            <a:off x="11792710" y="4946251"/>
            <a:ext cx="6266689" cy="1015408"/>
            <a:chOff x="11544302" y="5388490"/>
            <a:chExt cx="5753099" cy="878961"/>
          </a:xfrm>
        </p:grpSpPr>
        <p:pic>
          <p:nvPicPr>
            <p:cNvPr id="8" name="Picture 7">
              <a:extLst>
                <a:ext uri="{FF2B5EF4-FFF2-40B4-BE49-F238E27FC236}">
                  <a16:creationId xmlns:a16="http://schemas.microsoft.com/office/drawing/2014/main" id="{5A51C34F-8948-2987-318B-91CA486D266C}"/>
                </a:ext>
              </a:extLst>
            </p:cNvPr>
            <p:cNvPicPr>
              <a:picLocks noChangeAspect="1"/>
            </p:cNvPicPr>
            <p:nvPr/>
          </p:nvPicPr>
          <p:blipFill>
            <a:blip r:embed="rId3"/>
            <a:srcRect l="2813" t="11905" b="12457"/>
            <a:stretch>
              <a:fillRect/>
            </a:stretch>
          </p:blipFill>
          <p:spPr>
            <a:xfrm>
              <a:off x="12611107" y="5388490"/>
              <a:ext cx="4686294" cy="878961"/>
            </a:xfrm>
            <a:prstGeom prst="rect">
              <a:avLst/>
            </a:prstGeom>
          </p:spPr>
        </p:pic>
        <p:pic>
          <p:nvPicPr>
            <p:cNvPr id="10" name="Picture 9">
              <a:extLst>
                <a:ext uri="{FF2B5EF4-FFF2-40B4-BE49-F238E27FC236}">
                  <a16:creationId xmlns:a16="http://schemas.microsoft.com/office/drawing/2014/main" id="{268E3738-2645-A46C-8E52-7D47FD3919C1}"/>
                </a:ext>
              </a:extLst>
            </p:cNvPr>
            <p:cNvPicPr>
              <a:picLocks noChangeAspect="1"/>
            </p:cNvPicPr>
            <p:nvPr/>
          </p:nvPicPr>
          <p:blipFill>
            <a:blip r:embed="rId4"/>
            <a:srcRect l="9625"/>
            <a:stretch>
              <a:fillRect/>
            </a:stretch>
          </p:blipFill>
          <p:spPr>
            <a:xfrm>
              <a:off x="11544302" y="5388490"/>
              <a:ext cx="1143883" cy="878961"/>
            </a:xfrm>
            <a:prstGeom prst="rect">
              <a:avLst/>
            </a:prstGeom>
          </p:spPr>
        </p:pic>
      </p:grpSp>
      <p:sp>
        <p:nvSpPr>
          <p:cNvPr id="12" name="Rectangle 11">
            <a:extLst>
              <a:ext uri="{FF2B5EF4-FFF2-40B4-BE49-F238E27FC236}">
                <a16:creationId xmlns:a16="http://schemas.microsoft.com/office/drawing/2014/main" id="{F96E57B6-9945-9CB4-37DF-0DD4848B3B24}"/>
              </a:ext>
            </a:extLst>
          </p:cNvPr>
          <p:cNvSpPr/>
          <p:nvPr/>
        </p:nvSpPr>
        <p:spPr>
          <a:xfrm>
            <a:off x="11811761" y="3930843"/>
            <a:ext cx="6247639" cy="10154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 name="TextBox 3">
            <a:extLst>
              <a:ext uri="{FF2B5EF4-FFF2-40B4-BE49-F238E27FC236}">
                <a16:creationId xmlns:a16="http://schemas.microsoft.com/office/drawing/2014/main" id="{908D1086-DF2E-38C8-9164-ECBE3172BF9D}"/>
              </a:ext>
            </a:extLst>
          </p:cNvPr>
          <p:cNvSpPr txBox="1"/>
          <p:nvPr/>
        </p:nvSpPr>
        <p:spPr>
          <a:xfrm>
            <a:off x="11811761" y="4107060"/>
            <a:ext cx="7467600" cy="923330"/>
          </a:xfrm>
          <a:prstGeom prst="rect">
            <a:avLst/>
          </a:prstGeom>
          <a:noFill/>
        </p:spPr>
        <p:txBody>
          <a:bodyPr wrap="square" rtlCol="0">
            <a:spAutoFit/>
          </a:bodyPr>
          <a:lstStyle/>
          <a:p>
            <a:pPr algn="l" rtl="0" fontAlgn="base">
              <a:lnSpc>
                <a:spcPct val="150000"/>
              </a:lnSpc>
            </a:pPr>
            <a:r>
              <a:rPr lang="en-GB" sz="2400" b="1" i="0" u="none" strike="noStrike" noProof="0">
                <a:solidFill>
                  <a:srgbClr val="000000"/>
                </a:solidFill>
                <a:effectLst/>
                <a:latin typeface="Gotham" panose="020B0604020202020204" charset="0"/>
                <a:cs typeface="Gotham" panose="020B0604020202020204" charset="0"/>
              </a:rPr>
              <a:t>Focus on automating and orchestrating</a:t>
            </a:r>
            <a:endParaRPr lang="en-GB" sz="2400" b="1" i="0" noProof="0">
              <a:solidFill>
                <a:srgbClr val="000000"/>
              </a:solidFill>
              <a:effectLst/>
              <a:latin typeface="Gotham" panose="020B0604020202020204" charset="0"/>
              <a:cs typeface="Gotham" panose="020B0604020202020204" charset="0"/>
            </a:endParaRPr>
          </a:p>
          <a:p>
            <a:endParaRPr lang="en-GB" noProof="0"/>
          </a:p>
        </p:txBody>
      </p:sp>
    </p:spTree>
    <p:extLst>
      <p:ext uri="{BB962C8B-B14F-4D97-AF65-F5344CB8AC3E}">
        <p14:creationId xmlns:p14="http://schemas.microsoft.com/office/powerpoint/2010/main" val="28113408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5D3"/>
        </a:solidFill>
        <a:effectLst/>
      </p:bgPr>
    </p:bg>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9FD4D8FD-8819-6E3D-C36D-D76E84B103B2}"/>
              </a:ext>
            </a:extLst>
          </p:cNvPr>
          <p:cNvSpPr txBox="1"/>
          <p:nvPr/>
        </p:nvSpPr>
        <p:spPr>
          <a:xfrm>
            <a:off x="3943352" y="3892268"/>
            <a:ext cx="9086848" cy="1276632"/>
          </a:xfrm>
          <a:prstGeom prst="rect">
            <a:avLst/>
          </a:prstGeom>
        </p:spPr>
        <p:txBody>
          <a:bodyPr wrap="square" lIns="0" tIns="0" rIns="0" bIns="0" rtlCol="0" anchor="t">
            <a:spAutoFit/>
          </a:bodyPr>
          <a:lstStyle/>
          <a:p>
            <a:pPr algn="l">
              <a:lnSpc>
                <a:spcPts val="9469"/>
              </a:lnSpc>
            </a:pPr>
            <a:r>
              <a:rPr lang="en-GB" sz="10000" spc="-272">
                <a:solidFill>
                  <a:srgbClr val="0E4714"/>
                </a:solidFill>
                <a:latin typeface="Times New Roman Condensed"/>
                <a:ea typeface="Times New Roman Condensed"/>
                <a:cs typeface="Times New Roman Condensed"/>
                <a:sym typeface="Times New Roman Condensed"/>
              </a:rPr>
              <a:t>To-Be or not To-Be</a:t>
            </a:r>
            <a:endParaRPr lang="en-GB" sz="10000" spc="-272" noProof="0">
              <a:solidFill>
                <a:srgbClr val="0E4714"/>
              </a:solidFill>
              <a:latin typeface="Times New Roman Condensed"/>
              <a:ea typeface="Times New Roman Condensed"/>
              <a:cs typeface="Times New Roman Condensed"/>
              <a:sym typeface="Times New Roman Condensed"/>
            </a:endParaRPr>
          </a:p>
        </p:txBody>
      </p:sp>
      <p:grpSp>
        <p:nvGrpSpPr>
          <p:cNvPr id="6" name="Group 5">
            <a:extLst>
              <a:ext uri="{FF2B5EF4-FFF2-40B4-BE49-F238E27FC236}">
                <a16:creationId xmlns:a16="http://schemas.microsoft.com/office/drawing/2014/main" id="{E6B95BE3-B19E-998F-9B56-ED529CCADEFC}"/>
              </a:ext>
            </a:extLst>
          </p:cNvPr>
          <p:cNvGrpSpPr/>
          <p:nvPr/>
        </p:nvGrpSpPr>
        <p:grpSpPr>
          <a:xfrm>
            <a:off x="13030200" y="8724900"/>
            <a:ext cx="4800600" cy="970959"/>
            <a:chOff x="7848600" y="4553541"/>
            <a:chExt cx="4800600" cy="970959"/>
          </a:xfrm>
        </p:grpSpPr>
        <p:pic>
          <p:nvPicPr>
            <p:cNvPr id="3" name="Picture 2" descr="Generated image">
              <a:extLst>
                <a:ext uri="{FF2B5EF4-FFF2-40B4-BE49-F238E27FC236}">
                  <a16:creationId xmlns:a16="http://schemas.microsoft.com/office/drawing/2014/main" id="{57AF67A8-1CFF-1CC6-5BA4-501B4A525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1800" y="4553541"/>
              <a:ext cx="970959" cy="9709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5944D6-920B-B30D-FB1C-24ECCA10ADF8}"/>
                </a:ext>
              </a:extLst>
            </p:cNvPr>
            <p:cNvSpPr txBox="1"/>
            <p:nvPr/>
          </p:nvSpPr>
          <p:spPr>
            <a:xfrm>
              <a:off x="7848600" y="4808187"/>
              <a:ext cx="4800600" cy="461665"/>
            </a:xfrm>
            <a:prstGeom prst="rect">
              <a:avLst/>
            </a:prstGeom>
            <a:noFill/>
          </p:spPr>
          <p:txBody>
            <a:bodyPr wrap="square" rtlCol="0">
              <a:spAutoFit/>
            </a:bodyPr>
            <a:lstStyle/>
            <a:p>
              <a:r>
                <a:rPr lang="en-GB" sz="2400">
                  <a:latin typeface="Times New Roman" panose="02020603050405020304" pitchFamily="18" charset="0"/>
                  <a:cs typeface="Times New Roman" panose="02020603050405020304" pitchFamily="18" charset="0"/>
                </a:rPr>
                <a:t>- William Shakespeare</a:t>
              </a:r>
            </a:p>
          </p:txBody>
        </p:sp>
      </p:grpSp>
      <p:sp>
        <p:nvSpPr>
          <p:cNvPr id="5" name="TextBox 4">
            <a:extLst>
              <a:ext uri="{FF2B5EF4-FFF2-40B4-BE49-F238E27FC236}">
                <a16:creationId xmlns:a16="http://schemas.microsoft.com/office/drawing/2014/main" id="{2532DCAA-51C4-A516-87EC-1E0F651A761F}"/>
              </a:ext>
            </a:extLst>
          </p:cNvPr>
          <p:cNvSpPr txBox="1"/>
          <p:nvPr/>
        </p:nvSpPr>
        <p:spPr>
          <a:xfrm>
            <a:off x="12039600" y="4530584"/>
            <a:ext cx="3200400" cy="369332"/>
          </a:xfrm>
          <a:prstGeom prst="rect">
            <a:avLst/>
          </a:prstGeom>
          <a:noFill/>
        </p:spPr>
        <p:txBody>
          <a:bodyPr wrap="square" rtlCol="0">
            <a:spAutoFit/>
          </a:bodyPr>
          <a:lstStyle/>
          <a:p>
            <a:r>
              <a:rPr lang="en-GB">
                <a:solidFill>
                  <a:srgbClr val="0E4714"/>
                </a:solidFill>
                <a:latin typeface="Times New Roman" panose="02020603050405020304" pitchFamily="18" charset="0"/>
                <a:cs typeface="Times New Roman" panose="02020603050405020304" pitchFamily="18" charset="0"/>
              </a:rPr>
              <a:t>(process)</a:t>
            </a:r>
          </a:p>
        </p:txBody>
      </p:sp>
    </p:spTree>
    <p:extLst>
      <p:ext uri="{BB962C8B-B14F-4D97-AF65-F5344CB8AC3E}">
        <p14:creationId xmlns:p14="http://schemas.microsoft.com/office/powerpoint/2010/main" val="22177856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a:extLst>
            <a:ext uri="{FF2B5EF4-FFF2-40B4-BE49-F238E27FC236}">
              <a16:creationId xmlns:a16="http://schemas.microsoft.com/office/drawing/2014/main" id="{007888DB-DCFD-E65C-9279-CF8808D23224}"/>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CF64CA78-5707-7E30-03B1-98B30901EC37}"/>
              </a:ext>
            </a:extLst>
          </p:cNvPr>
          <p:cNvSpPr txBox="1"/>
          <p:nvPr/>
        </p:nvSpPr>
        <p:spPr>
          <a:xfrm>
            <a:off x="457200" y="424737"/>
            <a:ext cx="14423006" cy="1240340"/>
          </a:xfrm>
          <a:prstGeom prst="rect">
            <a:avLst/>
          </a:prstGeom>
        </p:spPr>
        <p:txBody>
          <a:bodyPr lIns="0" tIns="0" rIns="0" bIns="0" rtlCol="0" anchor="t">
            <a:spAutoFit/>
          </a:bodyPr>
          <a:lstStyle/>
          <a:p>
            <a:pPr algn="l">
              <a:lnSpc>
                <a:spcPts val="9469"/>
              </a:lnSpc>
            </a:pPr>
            <a:r>
              <a:rPr lang="en-GB" sz="9000" spc="-272" noProof="0">
                <a:solidFill>
                  <a:srgbClr val="0E4714"/>
                </a:solidFill>
                <a:latin typeface="Times New Roman Condensed"/>
                <a:ea typeface="Times New Roman Condensed"/>
                <a:cs typeface="Times New Roman Condensed"/>
                <a:sym typeface="Times New Roman Condensed"/>
              </a:rPr>
              <a:t>To-Be Process</a:t>
            </a:r>
          </a:p>
        </p:txBody>
      </p:sp>
      <p:pic>
        <p:nvPicPr>
          <p:cNvPr id="4" name="Picture 3">
            <a:extLst>
              <a:ext uri="{FF2B5EF4-FFF2-40B4-BE49-F238E27FC236}">
                <a16:creationId xmlns:a16="http://schemas.microsoft.com/office/drawing/2014/main" id="{A3667AF5-5DFE-0ADC-EDF3-2E5EC57DF0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283" y="2010626"/>
            <a:ext cx="13557917" cy="706810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CBB4962-1DCA-905F-802D-8540CBE06C3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2254581"/>
            <a:ext cx="342166" cy="470651"/>
          </a:xfrm>
          <a:prstGeom prst="rect">
            <a:avLst/>
          </a:prstGeom>
          <a:noFill/>
          <a:effectLst>
            <a:outerShdw blurRad="63500" dist="50800" dir="600000" sx="114000" sy="114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C4A21F8-623A-B95C-9AF0-DFAC75E5EF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08600" y="2254582"/>
            <a:ext cx="344200" cy="470651"/>
          </a:xfrm>
          <a:prstGeom prst="rect">
            <a:avLst/>
          </a:prstGeom>
          <a:noFill/>
          <a:effectLst>
            <a:outerShdw blurRad="63500" dist="50800" dir="600000" sx="114000" sy="114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6" descr="Mail icon - Free vector clipart images on creazilla.com">
            <a:extLst>
              <a:ext uri="{FF2B5EF4-FFF2-40B4-BE49-F238E27FC236}">
                <a16:creationId xmlns:a16="http://schemas.microsoft.com/office/drawing/2014/main" id="{49B836A4-108D-2307-B2F4-A5BB79CF465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4600" y="4831099"/>
            <a:ext cx="377127" cy="377127"/>
          </a:xfrm>
          <a:prstGeom prst="rect">
            <a:avLst/>
          </a:prstGeom>
          <a:noFill/>
          <a:effectLst>
            <a:outerShdw blurRad="63500" dist="50800" dir="600000" sx="114000" sy="114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6" descr="Mail icon - Free vector clipart images on creazilla.com">
            <a:extLst>
              <a:ext uri="{FF2B5EF4-FFF2-40B4-BE49-F238E27FC236}">
                <a16:creationId xmlns:a16="http://schemas.microsoft.com/office/drawing/2014/main" id="{94C2853B-B398-DB02-BB3B-A24E04BB208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4600" y="3394773"/>
            <a:ext cx="377127" cy="377127"/>
          </a:xfrm>
          <a:prstGeom prst="rect">
            <a:avLst/>
          </a:prstGeom>
          <a:noFill/>
          <a:effectLst>
            <a:outerShdw blurRad="63500" dist="50800" dir="600000" sx="114000" sy="114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6" descr="Mail icon - Free vector clipart images on creazilla.com">
            <a:extLst>
              <a:ext uri="{FF2B5EF4-FFF2-40B4-BE49-F238E27FC236}">
                <a16:creationId xmlns:a16="http://schemas.microsoft.com/office/drawing/2014/main" id="{88C2DE22-283E-5B3D-8B1B-840E4B4D806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80700" y="4831098"/>
            <a:ext cx="377127" cy="377127"/>
          </a:xfrm>
          <a:prstGeom prst="rect">
            <a:avLst/>
          </a:prstGeom>
          <a:noFill/>
          <a:effectLst>
            <a:outerShdw blurRad="63500" dist="50800" dir="600000" sx="114000" sy="114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F35733D-D854-9E8E-B390-5E401BDD875D}"/>
              </a:ext>
            </a:extLst>
          </p:cNvPr>
          <p:cNvSpPr txBox="1"/>
          <p:nvPr/>
        </p:nvSpPr>
        <p:spPr>
          <a:xfrm>
            <a:off x="13944600" y="2804442"/>
            <a:ext cx="4495800" cy="64633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400">
                <a:solidFill>
                  <a:srgbClr val="0E4714"/>
                </a:solidFill>
                <a:latin typeface="Gotham" panose="020B0604020202020204" charset="0"/>
                <a:cs typeface="Gotham" panose="020B0604020202020204" charset="0"/>
              </a:rPr>
              <a:t>Google Form replaces email orders</a:t>
            </a:r>
          </a:p>
          <a:p>
            <a:pPr marL="285750" indent="-285750">
              <a:lnSpc>
                <a:spcPct val="150000"/>
              </a:lnSpc>
              <a:buFont typeface="Arial" panose="020B0604020202020204" pitchFamily="34" charset="0"/>
              <a:buChar char="•"/>
            </a:pPr>
            <a:r>
              <a:rPr lang="en-GB" sz="2400">
                <a:solidFill>
                  <a:srgbClr val="0E4714"/>
                </a:solidFill>
                <a:latin typeface="Gotham" panose="020B0604020202020204" charset="0"/>
                <a:cs typeface="Gotham" panose="020B0604020202020204" charset="0"/>
              </a:rPr>
              <a:t>No user tasks within customer service</a:t>
            </a:r>
          </a:p>
          <a:p>
            <a:pPr marL="285750" indent="-285750">
              <a:lnSpc>
                <a:spcPct val="150000"/>
              </a:lnSpc>
              <a:buFont typeface="Arial" panose="020B0604020202020204" pitchFamily="34" charset="0"/>
              <a:buChar char="•"/>
            </a:pPr>
            <a:r>
              <a:rPr lang="en-GB" sz="2400">
                <a:solidFill>
                  <a:srgbClr val="0E4714"/>
                </a:solidFill>
                <a:latin typeface="Gotham" panose="020B0604020202020204" charset="0"/>
                <a:cs typeface="Gotham" panose="020B0604020202020204" charset="0"/>
              </a:rPr>
              <a:t>3 automated emails</a:t>
            </a:r>
          </a:p>
          <a:p>
            <a:pPr marL="285750" indent="-285750">
              <a:lnSpc>
                <a:spcPct val="150000"/>
              </a:lnSpc>
              <a:buFont typeface="Arial" panose="020B0604020202020204" pitchFamily="34" charset="0"/>
              <a:buChar char="•"/>
            </a:pPr>
            <a:r>
              <a:rPr lang="en-GB" sz="2400">
                <a:solidFill>
                  <a:srgbClr val="0E4714"/>
                </a:solidFill>
                <a:latin typeface="Gotham" panose="020B0604020202020204" charset="0"/>
                <a:cs typeface="Gotham" panose="020B0604020202020204" charset="0"/>
              </a:rPr>
              <a:t>No more manual tasks within Dispatch team</a:t>
            </a:r>
          </a:p>
          <a:p>
            <a:pPr marL="285750" indent="-285750">
              <a:lnSpc>
                <a:spcPct val="150000"/>
              </a:lnSpc>
              <a:buFont typeface="Arial" panose="020B0604020202020204" pitchFamily="34" charset="0"/>
              <a:buChar char="•"/>
            </a:pPr>
            <a:r>
              <a:rPr lang="en-GB" sz="2400">
                <a:solidFill>
                  <a:srgbClr val="0E4714"/>
                </a:solidFill>
                <a:latin typeface="Gotham" panose="020B0604020202020204" charset="0"/>
                <a:cs typeface="Gotham" panose="020B0604020202020204" charset="0"/>
              </a:rPr>
              <a:t>No need for unnecessary communication </a:t>
            </a:r>
            <a:br>
              <a:rPr lang="en-GB" sz="2400">
                <a:solidFill>
                  <a:srgbClr val="0E4714"/>
                </a:solidFill>
                <a:latin typeface="Gotham" panose="020B0604020202020204" charset="0"/>
                <a:cs typeface="Gotham" panose="020B0604020202020204" charset="0"/>
              </a:rPr>
            </a:br>
            <a:r>
              <a:rPr lang="en-GB" sz="2400">
                <a:solidFill>
                  <a:srgbClr val="0E4714"/>
                </a:solidFill>
                <a:latin typeface="Gotham" panose="020B0604020202020204" charset="0"/>
                <a:cs typeface="Gotham" panose="020B0604020202020204" charset="0"/>
              </a:rPr>
              <a:t>Planner </a:t>
            </a:r>
            <a:r>
              <a:rPr lang="en-GB" sz="2400">
                <a:solidFill>
                  <a:srgbClr val="0E4714"/>
                </a:solidFill>
                <a:latin typeface="Gotham" panose="020B0604020202020204" charset="0"/>
                <a:cs typeface="Gotham" panose="020B0604020202020204" charset="0"/>
                <a:sym typeface="Wingdings" panose="05000000000000000000" pitchFamily="2" charset="2"/>
              </a:rPr>
              <a:t> Customer Service  Dispatch</a:t>
            </a:r>
            <a:endParaRPr lang="en-GB" sz="2400">
              <a:solidFill>
                <a:srgbClr val="0E4714"/>
              </a:solidFill>
              <a:latin typeface="Gotham" panose="020B0604020202020204" charset="0"/>
              <a:cs typeface="Gotham" panose="020B0604020202020204" charset="0"/>
            </a:endParaRPr>
          </a:p>
          <a:p>
            <a:pPr marL="285750" indent="-285750">
              <a:buFont typeface="Arial" panose="020B0604020202020204" pitchFamily="34" charset="0"/>
              <a:buChar char="•"/>
            </a:pPr>
            <a:endParaRPr lang="en-GB"/>
          </a:p>
        </p:txBody>
      </p:sp>
    </p:spTree>
    <p:extLst>
      <p:ext uri="{BB962C8B-B14F-4D97-AF65-F5344CB8AC3E}">
        <p14:creationId xmlns:p14="http://schemas.microsoft.com/office/powerpoint/2010/main" val="11556997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Effect transition="in" filter="fade">
                                      <p:cBhvr>
                                        <p:cTn id="7" dur="500"/>
                                        <p:tgtEl>
                                          <p:spTgt spid="1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fade">
                                      <p:cBhvr>
                                        <p:cTn id="22" dur="500"/>
                                        <p:tgtEl>
                                          <p:spTgt spid="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fade">
                                      <p:cBhvr>
                                        <p:cTn id="27"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a:extLst>
            <a:ext uri="{FF2B5EF4-FFF2-40B4-BE49-F238E27FC236}">
              <a16:creationId xmlns:a16="http://schemas.microsoft.com/office/drawing/2014/main" id="{D2DFCF02-8D55-781A-EB2E-763460364B5E}"/>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540C9EDF-DFCC-BA02-31F5-B6FA524499E0}"/>
              </a:ext>
            </a:extLst>
          </p:cNvPr>
          <p:cNvSpPr txBox="1"/>
          <p:nvPr/>
        </p:nvSpPr>
        <p:spPr>
          <a:xfrm>
            <a:off x="233719" y="342298"/>
            <a:ext cx="14423006" cy="1233094"/>
          </a:xfrm>
          <a:prstGeom prst="rect">
            <a:avLst/>
          </a:prstGeom>
        </p:spPr>
        <p:txBody>
          <a:bodyPr lIns="0" tIns="0" rIns="0" bIns="0" rtlCol="0" anchor="t">
            <a:spAutoFit/>
          </a:bodyPr>
          <a:lstStyle/>
          <a:p>
            <a:pPr algn="l">
              <a:lnSpc>
                <a:spcPts val="9469"/>
              </a:lnSpc>
            </a:pPr>
            <a:r>
              <a:rPr lang="en-GB" sz="9000" spc="-272" noProof="0">
                <a:solidFill>
                  <a:srgbClr val="0E4714"/>
                </a:solidFill>
                <a:latin typeface="Times New Roman Condensed"/>
                <a:ea typeface="Times New Roman Condensed"/>
                <a:cs typeface="Times New Roman Condensed"/>
                <a:sym typeface="Times New Roman Condensed"/>
              </a:rPr>
              <a:t>Process Automation – Make </a:t>
            </a:r>
          </a:p>
        </p:txBody>
      </p:sp>
      <p:pic>
        <p:nvPicPr>
          <p:cNvPr id="4100" name="Picture 4" descr="A diagram of a product&#10;&#10;AI-generated content may be incorrect.">
            <a:extLst>
              <a:ext uri="{FF2B5EF4-FFF2-40B4-BE49-F238E27FC236}">
                <a16:creationId xmlns:a16="http://schemas.microsoft.com/office/drawing/2014/main" id="{CD79A830-2667-7E7C-9615-58196F4B3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895" y="1957998"/>
            <a:ext cx="14047205" cy="441980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CBA9FC0-A716-5F30-8BA7-E83C65AD9F9D}"/>
              </a:ext>
            </a:extLst>
          </p:cNvPr>
          <p:cNvSpPr txBox="1"/>
          <p:nvPr/>
        </p:nvSpPr>
        <p:spPr>
          <a:xfrm>
            <a:off x="2133600" y="7048500"/>
            <a:ext cx="1676400" cy="762000"/>
          </a:xfrm>
          <a:prstGeom prst="rect">
            <a:avLst/>
          </a:prstGeom>
          <a:noFill/>
        </p:spPr>
        <p:txBody>
          <a:bodyPr wrap="square" rtlCol="0">
            <a:spAutoFit/>
          </a:bodyPr>
          <a:lstStyle/>
          <a:p>
            <a:endParaRPr lang="en-GB"/>
          </a:p>
        </p:txBody>
      </p:sp>
      <p:grpSp>
        <p:nvGrpSpPr>
          <p:cNvPr id="38" name="Group 37">
            <a:extLst>
              <a:ext uri="{FF2B5EF4-FFF2-40B4-BE49-F238E27FC236}">
                <a16:creationId xmlns:a16="http://schemas.microsoft.com/office/drawing/2014/main" id="{4BAE257B-6C8E-D6B6-1D6C-F79BF4E14444}"/>
              </a:ext>
            </a:extLst>
          </p:cNvPr>
          <p:cNvGrpSpPr/>
          <p:nvPr/>
        </p:nvGrpSpPr>
        <p:grpSpPr>
          <a:xfrm>
            <a:off x="11281842" y="6602567"/>
            <a:ext cx="5998163" cy="3684433"/>
            <a:chOff x="11281842" y="6602567"/>
            <a:chExt cx="5998163" cy="3684433"/>
          </a:xfrm>
          <a:noFill/>
        </p:grpSpPr>
        <p:pic>
          <p:nvPicPr>
            <p:cNvPr id="4104" name="Picture 8">
              <a:extLst>
                <a:ext uri="{FF2B5EF4-FFF2-40B4-BE49-F238E27FC236}">
                  <a16:creationId xmlns:a16="http://schemas.microsoft.com/office/drawing/2014/main" id="{34160714-4B92-501F-004B-784B273976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81842" y="7037614"/>
              <a:ext cx="5998163" cy="2863562"/>
            </a:xfrm>
            <a:prstGeom prst="rect">
              <a:avLst/>
            </a:prstGeom>
            <a:grpFill/>
          </p:spPr>
        </p:pic>
        <p:grpSp>
          <p:nvGrpSpPr>
            <p:cNvPr id="35" name="Group 34">
              <a:extLst>
                <a:ext uri="{FF2B5EF4-FFF2-40B4-BE49-F238E27FC236}">
                  <a16:creationId xmlns:a16="http://schemas.microsoft.com/office/drawing/2014/main" id="{80A6E495-65AC-072E-CA13-5A4EBE39C1F0}"/>
                </a:ext>
              </a:extLst>
            </p:cNvPr>
            <p:cNvGrpSpPr/>
            <p:nvPr/>
          </p:nvGrpSpPr>
          <p:grpSpPr>
            <a:xfrm>
              <a:off x="12604523" y="6602567"/>
              <a:ext cx="3352800" cy="3684433"/>
              <a:chOff x="5207647" y="6260269"/>
              <a:chExt cx="3352800" cy="3684433"/>
            </a:xfrm>
            <a:grpFill/>
          </p:grpSpPr>
          <p:cxnSp>
            <p:nvCxnSpPr>
              <p:cNvPr id="18" name="Straight Connector 17">
                <a:extLst>
                  <a:ext uri="{FF2B5EF4-FFF2-40B4-BE49-F238E27FC236}">
                    <a16:creationId xmlns:a16="http://schemas.microsoft.com/office/drawing/2014/main" id="{0DACB566-4947-60F5-4162-97A3A2488ED8}"/>
                  </a:ext>
                </a:extLst>
              </p:cNvPr>
              <p:cNvCxnSpPr>
                <a:cxnSpLocks/>
              </p:cNvCxnSpPr>
              <p:nvPr/>
            </p:nvCxnSpPr>
            <p:spPr>
              <a:xfrm>
                <a:off x="5207647" y="6260269"/>
                <a:ext cx="3352800" cy="3657600"/>
              </a:xfrm>
              <a:prstGeom prst="line">
                <a:avLst/>
              </a:prstGeom>
              <a:grpFill/>
              <a:ln w="603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B5FBB61-2A6F-F2FB-80C4-C17E2CCA4015}"/>
                  </a:ext>
                </a:extLst>
              </p:cNvPr>
              <p:cNvCxnSpPr>
                <a:cxnSpLocks/>
              </p:cNvCxnSpPr>
              <p:nvPr/>
            </p:nvCxnSpPr>
            <p:spPr>
              <a:xfrm flipH="1">
                <a:off x="5354638" y="6287307"/>
                <a:ext cx="3058819" cy="3657395"/>
              </a:xfrm>
              <a:prstGeom prst="line">
                <a:avLst/>
              </a:prstGeom>
              <a:grpFill/>
              <a:ln w="60325">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36" name="TextBox 35">
            <a:extLst>
              <a:ext uri="{FF2B5EF4-FFF2-40B4-BE49-F238E27FC236}">
                <a16:creationId xmlns:a16="http://schemas.microsoft.com/office/drawing/2014/main" id="{35386651-520A-B3A8-3D4C-7056432354CE}"/>
              </a:ext>
            </a:extLst>
          </p:cNvPr>
          <p:cNvSpPr txBox="1"/>
          <p:nvPr/>
        </p:nvSpPr>
        <p:spPr>
          <a:xfrm>
            <a:off x="468895" y="6819900"/>
            <a:ext cx="10351505" cy="279768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400">
                <a:solidFill>
                  <a:srgbClr val="0E4714"/>
                </a:solidFill>
                <a:latin typeface="Gotham" panose="020B0604020202020204" charset="0"/>
                <a:cs typeface="Gotham" panose="020B0604020202020204" charset="0"/>
              </a:rPr>
              <a:t>Make triggers as soon as new order is entered</a:t>
            </a:r>
          </a:p>
          <a:p>
            <a:pPr marL="285750" indent="-285750">
              <a:lnSpc>
                <a:spcPct val="150000"/>
              </a:lnSpc>
              <a:buFont typeface="Arial" panose="020B0604020202020204" pitchFamily="34" charset="0"/>
              <a:buChar char="•"/>
            </a:pPr>
            <a:r>
              <a:rPr lang="en-GB" sz="2400">
                <a:solidFill>
                  <a:srgbClr val="0E4714"/>
                </a:solidFill>
                <a:latin typeface="Gotham" panose="020B0604020202020204" charset="0"/>
                <a:cs typeface="Gotham" panose="020B0604020202020204" charset="0"/>
              </a:rPr>
              <a:t>Inventory check is performed</a:t>
            </a:r>
          </a:p>
          <a:p>
            <a:pPr marL="285750" indent="-285750">
              <a:lnSpc>
                <a:spcPct val="150000"/>
              </a:lnSpc>
              <a:buFont typeface="Arial" panose="020B0604020202020204" pitchFamily="34" charset="0"/>
              <a:buChar char="•"/>
            </a:pPr>
            <a:r>
              <a:rPr lang="en-GB" sz="2400">
                <a:solidFill>
                  <a:srgbClr val="0E4714"/>
                </a:solidFill>
                <a:latin typeface="Gotham" panose="020B0604020202020204" charset="0"/>
                <a:cs typeface="Gotham" panose="020B0604020202020204" charset="0"/>
              </a:rPr>
              <a:t>Product available Yes/No</a:t>
            </a:r>
          </a:p>
          <a:p>
            <a:pPr marL="285750" indent="-285750">
              <a:lnSpc>
                <a:spcPct val="150000"/>
              </a:lnSpc>
              <a:buFont typeface="Arial" panose="020B0604020202020204" pitchFamily="34" charset="0"/>
              <a:buChar char="•"/>
            </a:pPr>
            <a:r>
              <a:rPr lang="en-GB" sz="2400">
                <a:solidFill>
                  <a:srgbClr val="0E4714"/>
                </a:solidFill>
                <a:latin typeface="Gotham" panose="020B0604020202020204" charset="0"/>
                <a:cs typeface="Gotham" panose="020B0604020202020204" charset="0"/>
              </a:rPr>
              <a:t>Email sent to the customer Thanks/Backorder</a:t>
            </a:r>
          </a:p>
          <a:p>
            <a:pPr marL="285750" indent="-285750">
              <a:lnSpc>
                <a:spcPct val="150000"/>
              </a:lnSpc>
              <a:buFont typeface="Arial" panose="020B0604020202020204" pitchFamily="34" charset="0"/>
              <a:buChar char="•"/>
            </a:pPr>
            <a:r>
              <a:rPr lang="en-GB" sz="2400">
                <a:solidFill>
                  <a:srgbClr val="0E4714"/>
                </a:solidFill>
                <a:latin typeface="Gotham" panose="020B0604020202020204" charset="0"/>
                <a:cs typeface="Gotham" panose="020B0604020202020204" charset="0"/>
              </a:rPr>
              <a:t>Process starts in Camunda</a:t>
            </a:r>
          </a:p>
        </p:txBody>
      </p:sp>
      <p:pic>
        <p:nvPicPr>
          <p:cNvPr id="37" name="Picture 2" descr="Make Logo Free Download SVG, PNG and... · LobeHub">
            <a:extLst>
              <a:ext uri="{FF2B5EF4-FFF2-40B4-BE49-F238E27FC236}">
                <a16:creationId xmlns:a16="http://schemas.microsoft.com/office/drawing/2014/main" id="{8072B3B7-7FCE-3E0F-D333-8A06BCC6A6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20400" y="645243"/>
            <a:ext cx="754892" cy="754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8545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6">
                                            <p:txEl>
                                              <p:pRg st="0" end="0"/>
                                            </p:txEl>
                                          </p:spTgt>
                                        </p:tgtEl>
                                        <p:attrNameLst>
                                          <p:attrName>style.visibility</p:attrName>
                                        </p:attrNameLst>
                                      </p:cBhvr>
                                      <p:to>
                                        <p:strVal val="visible"/>
                                      </p:to>
                                    </p:set>
                                    <p:animEffect transition="in" filter="fade">
                                      <p:cBhvr>
                                        <p:cTn id="11" dur="500"/>
                                        <p:tgtEl>
                                          <p:spTgt spid="3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6">
                                            <p:txEl>
                                              <p:pRg st="1" end="1"/>
                                            </p:txEl>
                                          </p:spTgt>
                                        </p:tgtEl>
                                        <p:attrNameLst>
                                          <p:attrName>style.visibility</p:attrName>
                                        </p:attrNameLst>
                                      </p:cBhvr>
                                      <p:to>
                                        <p:strVal val="visible"/>
                                      </p:to>
                                    </p:set>
                                    <p:animEffect transition="in" filter="fade">
                                      <p:cBhvr>
                                        <p:cTn id="16" dur="500"/>
                                        <p:tgtEl>
                                          <p:spTgt spid="3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6">
                                            <p:txEl>
                                              <p:pRg st="2" end="2"/>
                                            </p:txEl>
                                          </p:spTgt>
                                        </p:tgtEl>
                                        <p:attrNameLst>
                                          <p:attrName>style.visibility</p:attrName>
                                        </p:attrNameLst>
                                      </p:cBhvr>
                                      <p:to>
                                        <p:strVal val="visible"/>
                                      </p:to>
                                    </p:set>
                                    <p:animEffect transition="in" filter="fade">
                                      <p:cBhvr>
                                        <p:cTn id="21" dur="500"/>
                                        <p:tgtEl>
                                          <p:spTgt spid="3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6">
                                            <p:txEl>
                                              <p:pRg st="3" end="3"/>
                                            </p:txEl>
                                          </p:spTgt>
                                        </p:tgtEl>
                                        <p:attrNameLst>
                                          <p:attrName>style.visibility</p:attrName>
                                        </p:attrNameLst>
                                      </p:cBhvr>
                                      <p:to>
                                        <p:strVal val="visible"/>
                                      </p:to>
                                    </p:set>
                                    <p:animEffect transition="in" filter="fade">
                                      <p:cBhvr>
                                        <p:cTn id="26" dur="500"/>
                                        <p:tgtEl>
                                          <p:spTgt spid="3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6">
                                            <p:txEl>
                                              <p:pRg st="4" end="4"/>
                                            </p:txEl>
                                          </p:spTgt>
                                        </p:tgtEl>
                                        <p:attrNameLst>
                                          <p:attrName>style.visibility</p:attrName>
                                        </p:attrNameLst>
                                      </p:cBhvr>
                                      <p:to>
                                        <p:strVal val="visible"/>
                                      </p:to>
                                    </p:set>
                                    <p:animEffect transition="in" filter="fade">
                                      <p:cBhvr>
                                        <p:cTn id="31" dur="500"/>
                                        <p:tgtEl>
                                          <p:spTgt spid="36">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a:extLst>
            <a:ext uri="{FF2B5EF4-FFF2-40B4-BE49-F238E27FC236}">
              <a16:creationId xmlns:a16="http://schemas.microsoft.com/office/drawing/2014/main" id="{2FF29291-8FC5-3D21-57DE-37352D87E08D}"/>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084C3E2A-E244-DB31-22E0-FE2C3576A2E6}"/>
              </a:ext>
            </a:extLst>
          </p:cNvPr>
          <p:cNvSpPr txBox="1"/>
          <p:nvPr/>
        </p:nvSpPr>
        <p:spPr>
          <a:xfrm>
            <a:off x="218479" y="525120"/>
            <a:ext cx="14423006" cy="1308692"/>
          </a:xfrm>
          <a:prstGeom prst="rect">
            <a:avLst/>
          </a:prstGeom>
        </p:spPr>
        <p:txBody>
          <a:bodyPr lIns="0" tIns="0" rIns="0" bIns="0" rtlCol="0" anchor="t">
            <a:spAutoFit/>
          </a:bodyPr>
          <a:lstStyle/>
          <a:p>
            <a:pPr algn="l">
              <a:lnSpc>
                <a:spcPts val="9469"/>
              </a:lnSpc>
            </a:pPr>
            <a:r>
              <a:rPr lang="en-GB" sz="10000" spc="-272" noProof="0">
                <a:solidFill>
                  <a:srgbClr val="0E4714"/>
                </a:solidFill>
                <a:latin typeface="Times New Roman Condensed"/>
                <a:ea typeface="Times New Roman Condensed"/>
                <a:cs typeface="Times New Roman Condensed"/>
                <a:sym typeface="Times New Roman Condensed"/>
              </a:rPr>
              <a:t>Process Automation - Make</a:t>
            </a:r>
          </a:p>
        </p:txBody>
      </p:sp>
      <p:pic>
        <p:nvPicPr>
          <p:cNvPr id="4" name="Picture 3">
            <a:extLst>
              <a:ext uri="{FF2B5EF4-FFF2-40B4-BE49-F238E27FC236}">
                <a16:creationId xmlns:a16="http://schemas.microsoft.com/office/drawing/2014/main" id="{329B0394-8BB6-D1D9-4A73-1145756EF8BA}"/>
              </a:ext>
            </a:extLst>
          </p:cNvPr>
          <p:cNvPicPr>
            <a:picLocks noChangeAspect="1"/>
          </p:cNvPicPr>
          <p:nvPr/>
        </p:nvPicPr>
        <p:blipFill>
          <a:blip r:embed="rId3"/>
          <a:stretch>
            <a:fillRect/>
          </a:stretch>
        </p:blipFill>
        <p:spPr>
          <a:xfrm>
            <a:off x="10439400" y="4410597"/>
            <a:ext cx="7645360" cy="3780903"/>
          </a:xfrm>
          <a:prstGeom prst="rect">
            <a:avLst/>
          </a:prstGeom>
        </p:spPr>
      </p:pic>
      <p:pic>
        <p:nvPicPr>
          <p:cNvPr id="6" name="Picture 5">
            <a:extLst>
              <a:ext uri="{FF2B5EF4-FFF2-40B4-BE49-F238E27FC236}">
                <a16:creationId xmlns:a16="http://schemas.microsoft.com/office/drawing/2014/main" id="{072B2218-1834-6305-7AEC-122FC0442208}"/>
              </a:ext>
            </a:extLst>
          </p:cNvPr>
          <p:cNvPicPr>
            <a:picLocks noChangeAspect="1"/>
          </p:cNvPicPr>
          <p:nvPr/>
        </p:nvPicPr>
        <p:blipFill>
          <a:blip r:embed="rId4"/>
          <a:stretch>
            <a:fillRect/>
          </a:stretch>
        </p:blipFill>
        <p:spPr>
          <a:xfrm>
            <a:off x="218479" y="4410597"/>
            <a:ext cx="7381991" cy="3657600"/>
          </a:xfrm>
          <a:prstGeom prst="rect">
            <a:avLst/>
          </a:prstGeom>
        </p:spPr>
      </p:pic>
      <p:pic>
        <p:nvPicPr>
          <p:cNvPr id="7" name="Picture 6" descr="Mail icon - Free vector clipart images on creazilla.com">
            <a:extLst>
              <a:ext uri="{FF2B5EF4-FFF2-40B4-BE49-F238E27FC236}">
                <a16:creationId xmlns:a16="http://schemas.microsoft.com/office/drawing/2014/main" id="{AD420D69-16DD-DBAE-DFBE-C225B9740B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9600" y="5248797"/>
            <a:ext cx="529527" cy="529527"/>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1E4ABED6-50B1-528F-0650-395E15899BD1}"/>
              </a:ext>
            </a:extLst>
          </p:cNvPr>
          <p:cNvSpPr/>
          <p:nvPr/>
        </p:nvSpPr>
        <p:spPr>
          <a:xfrm>
            <a:off x="8075055" y="5805748"/>
            <a:ext cx="1828800" cy="990600"/>
          </a:xfrm>
          <a:prstGeom prst="rightArrow">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TextBox 17">
            <a:extLst>
              <a:ext uri="{FF2B5EF4-FFF2-40B4-BE49-F238E27FC236}">
                <a16:creationId xmlns:a16="http://schemas.microsoft.com/office/drawing/2014/main" id="{7E1828F5-1D8A-BB03-786B-1DE809F6ED55}"/>
              </a:ext>
            </a:extLst>
          </p:cNvPr>
          <p:cNvSpPr txBox="1"/>
          <p:nvPr/>
        </p:nvSpPr>
        <p:spPr>
          <a:xfrm>
            <a:off x="1752600" y="2354388"/>
            <a:ext cx="15129782" cy="1572866"/>
          </a:xfrm>
          <a:prstGeom prst="rect">
            <a:avLst/>
          </a:prstGeom>
          <a:noFill/>
        </p:spPr>
        <p:txBody>
          <a:bodyPr wrap="square" rtlCol="0">
            <a:spAutoFit/>
          </a:bodyPr>
          <a:lstStyle/>
          <a:p>
            <a:pPr algn="ctr">
              <a:lnSpc>
                <a:spcPct val="150000"/>
              </a:lnSpc>
            </a:pPr>
            <a:r>
              <a:rPr lang="en-GB" sz="2400">
                <a:solidFill>
                  <a:srgbClr val="0E4714"/>
                </a:solidFill>
                <a:latin typeface="Gotham" panose="020B0604020202020204" charset="0"/>
                <a:cs typeface="Gotham" panose="020B0604020202020204" charset="0"/>
              </a:rPr>
              <a:t>Once the Purchase Request is created, Camunda will signal Make and an automated email will be sent to the Vendor ordering the needed product and asking for a confirmed delivery date.</a:t>
            </a:r>
          </a:p>
          <a:p>
            <a:pPr>
              <a:lnSpc>
                <a:spcPct val="150000"/>
              </a:lnSpc>
            </a:pPr>
            <a:endParaRPr lang="en-GB"/>
          </a:p>
        </p:txBody>
      </p:sp>
      <p:pic>
        <p:nvPicPr>
          <p:cNvPr id="19" name="Picture 2" descr="Make Logo Free Download SVG, PNG and... · LobeHub">
            <a:extLst>
              <a:ext uri="{FF2B5EF4-FFF2-40B4-BE49-F238E27FC236}">
                <a16:creationId xmlns:a16="http://schemas.microsoft.com/office/drawing/2014/main" id="{6CA4C689-C79C-5662-07D9-F88FEC3FA90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811000" y="787242"/>
            <a:ext cx="754892" cy="75489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Rounded Corners 19">
            <a:extLst>
              <a:ext uri="{FF2B5EF4-FFF2-40B4-BE49-F238E27FC236}">
                <a16:creationId xmlns:a16="http://schemas.microsoft.com/office/drawing/2014/main" id="{669695B8-C2CD-E68A-99FE-93F89C956822}"/>
              </a:ext>
            </a:extLst>
          </p:cNvPr>
          <p:cNvSpPr/>
          <p:nvPr/>
        </p:nvSpPr>
        <p:spPr>
          <a:xfrm>
            <a:off x="3492266" y="5001828"/>
            <a:ext cx="2133600" cy="2667000"/>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defPPr rtl="0">
              <a:defRPr lang="fr-FR"/>
            </a:defPPr>
            <a:lvl1pPr marL="0" algn="l" defTabSz="914400" rtl="0" eaLnBrk="1" latinLnBrk="0" hangingPunct="1">
              <a:defRPr lang="fr-FR" sz="1800" kern="1200">
                <a:solidFill>
                  <a:schemeClr val="dk1"/>
                </a:solidFill>
                <a:latin typeface="+mn-lt"/>
                <a:ea typeface="+mn-ea"/>
                <a:cs typeface="+mn-cs"/>
              </a:defRPr>
            </a:lvl1pPr>
            <a:lvl2pPr marL="457200" algn="l" defTabSz="914400" rtl="0" eaLnBrk="1" latinLnBrk="0" hangingPunct="1">
              <a:defRPr lang="fr-FR" sz="1800" kern="1200">
                <a:solidFill>
                  <a:schemeClr val="dk1"/>
                </a:solidFill>
                <a:latin typeface="+mn-lt"/>
                <a:ea typeface="+mn-ea"/>
                <a:cs typeface="+mn-cs"/>
              </a:defRPr>
            </a:lvl2pPr>
            <a:lvl3pPr marL="914400" algn="l" defTabSz="914400" rtl="0" eaLnBrk="1" latinLnBrk="0" hangingPunct="1">
              <a:defRPr lang="fr-FR" sz="1800" kern="1200">
                <a:solidFill>
                  <a:schemeClr val="dk1"/>
                </a:solidFill>
                <a:latin typeface="+mn-lt"/>
                <a:ea typeface="+mn-ea"/>
                <a:cs typeface="+mn-cs"/>
              </a:defRPr>
            </a:lvl3pPr>
            <a:lvl4pPr marL="1371600" algn="l" defTabSz="914400" rtl="0" eaLnBrk="1" latinLnBrk="0" hangingPunct="1">
              <a:defRPr lang="fr-FR" sz="1800" kern="1200">
                <a:solidFill>
                  <a:schemeClr val="dk1"/>
                </a:solidFill>
                <a:latin typeface="+mn-lt"/>
                <a:ea typeface="+mn-ea"/>
                <a:cs typeface="+mn-cs"/>
              </a:defRPr>
            </a:lvl4pPr>
            <a:lvl5pPr marL="1828800" algn="l" defTabSz="914400" rtl="0" eaLnBrk="1" latinLnBrk="0" hangingPunct="1">
              <a:defRPr lang="fr-FR" sz="1800" kern="1200">
                <a:solidFill>
                  <a:schemeClr val="dk1"/>
                </a:solidFill>
                <a:latin typeface="+mn-lt"/>
                <a:ea typeface="+mn-ea"/>
                <a:cs typeface="+mn-cs"/>
              </a:defRPr>
            </a:lvl5pPr>
            <a:lvl6pPr marL="2286000" algn="l" defTabSz="914400" rtl="0" eaLnBrk="1" latinLnBrk="0" hangingPunct="1">
              <a:defRPr lang="fr-FR" sz="1800" kern="1200">
                <a:solidFill>
                  <a:schemeClr val="dk1"/>
                </a:solidFill>
                <a:latin typeface="+mn-lt"/>
                <a:ea typeface="+mn-ea"/>
                <a:cs typeface="+mn-cs"/>
              </a:defRPr>
            </a:lvl6pPr>
            <a:lvl7pPr marL="2743200" algn="l" defTabSz="914400" rtl="0" eaLnBrk="1" latinLnBrk="0" hangingPunct="1">
              <a:defRPr lang="fr-FR" sz="1800" kern="1200">
                <a:solidFill>
                  <a:schemeClr val="dk1"/>
                </a:solidFill>
                <a:latin typeface="+mn-lt"/>
                <a:ea typeface="+mn-ea"/>
                <a:cs typeface="+mn-cs"/>
              </a:defRPr>
            </a:lvl7pPr>
            <a:lvl8pPr marL="3200400" algn="l" defTabSz="914400" rtl="0" eaLnBrk="1" latinLnBrk="0" hangingPunct="1">
              <a:defRPr lang="fr-FR" sz="1800" kern="1200">
                <a:solidFill>
                  <a:schemeClr val="dk1"/>
                </a:solidFill>
                <a:latin typeface="+mn-lt"/>
                <a:ea typeface="+mn-ea"/>
                <a:cs typeface="+mn-cs"/>
              </a:defRPr>
            </a:lvl8pPr>
            <a:lvl9pPr marL="3657600" algn="l" defTabSz="914400" rtl="0" eaLnBrk="1" latinLnBrk="0" hangingPunct="1">
              <a:defRPr lang="fr-FR" sz="1800" kern="1200">
                <a:solidFill>
                  <a:schemeClr val="dk1"/>
                </a:solidFill>
                <a:latin typeface="+mn-lt"/>
                <a:ea typeface="+mn-ea"/>
                <a:cs typeface="+mn-cs"/>
              </a:defRPr>
            </a:lvl9pPr>
          </a:lstStyle>
          <a:p>
            <a:pPr algn="ctr"/>
            <a:endParaRPr lang="en-GB" noProof="0"/>
          </a:p>
        </p:txBody>
      </p:sp>
    </p:spTree>
    <p:extLst>
      <p:ext uri="{BB962C8B-B14F-4D97-AF65-F5344CB8AC3E}">
        <p14:creationId xmlns:p14="http://schemas.microsoft.com/office/powerpoint/2010/main" val="12233016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fade">
                                      <p:cBhvr>
                                        <p:cTn id="11" dur="500"/>
                                        <p:tgtEl>
                                          <p:spTgt spid="1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p:tgtEl>
                                          <p:spTgt spid="6"/>
                                        </p:tgtEl>
                                        <p:attrNameLst>
                                          <p:attrName>ppt_y</p:attrName>
                                        </p:attrNameLst>
                                      </p:cBhvr>
                                      <p:tavLst>
                                        <p:tav tm="0">
                                          <p:val>
                                            <p:strVal val="#ppt_y+#ppt_h*1.125000"/>
                                          </p:val>
                                        </p:tav>
                                        <p:tav tm="100000">
                                          <p:val>
                                            <p:strVal val="#ppt_y"/>
                                          </p:val>
                                        </p:tav>
                                      </p:tavLst>
                                    </p:anim>
                                    <p:animEffect transition="in" filter="wipe(up)">
                                      <p:cBhvr>
                                        <p:cTn id="17" dur="750"/>
                                        <p:tgtEl>
                                          <p:spTgt spid="6"/>
                                        </p:tgtEl>
                                      </p:cBhvr>
                                    </p:animEffect>
                                  </p:childTnLst>
                                </p:cTn>
                              </p:par>
                              <p:par>
                                <p:cTn id="18" presetID="12" presetClass="entr" presetSubtype="4"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750"/>
                                        <p:tgtEl>
                                          <p:spTgt spid="20"/>
                                        </p:tgtEl>
                                        <p:attrNameLst>
                                          <p:attrName>ppt_y</p:attrName>
                                        </p:attrNameLst>
                                      </p:cBhvr>
                                      <p:tavLst>
                                        <p:tav tm="0">
                                          <p:val>
                                            <p:strVal val="#ppt_y+#ppt_h*1.125000"/>
                                          </p:val>
                                        </p:tav>
                                        <p:tav tm="100000">
                                          <p:val>
                                            <p:strVal val="#ppt_y"/>
                                          </p:val>
                                        </p:tav>
                                      </p:tavLst>
                                    </p:anim>
                                    <p:animEffect transition="in" filter="wipe(up)">
                                      <p:cBhvr>
                                        <p:cTn id="21" dur="750"/>
                                        <p:tgtEl>
                                          <p:spTgt spid="20"/>
                                        </p:tgtEl>
                                      </p:cBhvr>
                                    </p:animEffect>
                                  </p:childTnLst>
                                </p:cTn>
                              </p:par>
                              <p:par>
                                <p:cTn id="22" presetID="12" presetClass="entr" presetSubtype="4"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750"/>
                                        <p:tgtEl>
                                          <p:spTgt spid="7"/>
                                        </p:tgtEl>
                                        <p:attrNameLst>
                                          <p:attrName>ppt_y</p:attrName>
                                        </p:attrNameLst>
                                      </p:cBhvr>
                                      <p:tavLst>
                                        <p:tav tm="0">
                                          <p:val>
                                            <p:strVal val="#ppt_y+#ppt_h*1.125000"/>
                                          </p:val>
                                        </p:tav>
                                        <p:tav tm="100000">
                                          <p:val>
                                            <p:strVal val="#ppt_y"/>
                                          </p:val>
                                        </p:tav>
                                      </p:tavLst>
                                    </p:anim>
                                    <p:animEffect transition="in" filter="wipe(up)">
                                      <p:cBhvr>
                                        <p:cTn id="25" dur="750"/>
                                        <p:tgtEl>
                                          <p:spTgt spid="7"/>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p:tgtEl>
                                          <p:spTgt spid="17"/>
                                        </p:tgtEl>
                                        <p:attrNameLst>
                                          <p:attrName>ppt_y</p:attrName>
                                        </p:attrNameLst>
                                      </p:cBhvr>
                                      <p:tavLst>
                                        <p:tav tm="0">
                                          <p:val>
                                            <p:strVal val="#ppt_y+#ppt_h*1.125000"/>
                                          </p:val>
                                        </p:tav>
                                        <p:tav tm="100000">
                                          <p:val>
                                            <p:strVal val="#ppt_y"/>
                                          </p:val>
                                        </p:tav>
                                      </p:tavLst>
                                    </p:anim>
                                    <p:animEffect transition="in" filter="wipe(up)">
                                      <p:cBhvr>
                                        <p:cTn id="29" dur="750"/>
                                        <p:tgtEl>
                                          <p:spTgt spid="17"/>
                                        </p:tgtEl>
                                      </p:cBhvr>
                                    </p:animEffect>
                                  </p:childTnLst>
                                </p:cTn>
                              </p:par>
                              <p:par>
                                <p:cTn id="30" presetID="12" presetClass="entr" presetSubtype="4"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750"/>
                                        <p:tgtEl>
                                          <p:spTgt spid="4"/>
                                        </p:tgtEl>
                                        <p:attrNameLst>
                                          <p:attrName>ppt_y</p:attrName>
                                        </p:attrNameLst>
                                      </p:cBhvr>
                                      <p:tavLst>
                                        <p:tav tm="0">
                                          <p:val>
                                            <p:strVal val="#ppt_y+#ppt_h*1.125000"/>
                                          </p:val>
                                        </p:tav>
                                        <p:tav tm="100000">
                                          <p:val>
                                            <p:strVal val="#ppt_y"/>
                                          </p:val>
                                        </p:tav>
                                      </p:tavLst>
                                    </p:anim>
                                    <p:animEffect transition="in" filter="wipe(up)">
                                      <p:cBhvr>
                                        <p:cTn id="33"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8E1F6956E031A459890E23C2BD8DABC" ma:contentTypeVersion="11" ma:contentTypeDescription="Create a new document." ma:contentTypeScope="" ma:versionID="e94f009fa2ab7a6d2eb1ca75aa880bb3">
  <xsd:schema xmlns:xsd="http://www.w3.org/2001/XMLSchema" xmlns:xs="http://www.w3.org/2001/XMLSchema" xmlns:p="http://schemas.microsoft.com/office/2006/metadata/properties" xmlns:ns3="ed295306-3c54-4e41-967b-fdaf4310cd4d" targetNamespace="http://schemas.microsoft.com/office/2006/metadata/properties" ma:root="true" ma:fieldsID="06a658507fe1e7546f97690b7f2698cc" ns3:_="">
    <xsd:import namespace="ed295306-3c54-4e41-967b-fdaf4310cd4d"/>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295306-3c54-4e41-967b-fdaf4310cd4d"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ed295306-3c54-4e41-967b-fdaf4310cd4d" xsi:nil="true"/>
  </documentManagement>
</p:properties>
</file>

<file path=customXml/itemProps1.xml><?xml version="1.0" encoding="utf-8"?>
<ds:datastoreItem xmlns:ds="http://schemas.openxmlformats.org/officeDocument/2006/customXml" ds:itemID="{E3359AF4-56C1-4A8D-BDDC-540D7E33F63C}">
  <ds:schemaRefs>
    <ds:schemaRef ds:uri="ed295306-3c54-4e41-967b-fdaf4310cd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8162903-6C48-48AA-A17E-7F3500D1C95D}">
  <ds:schemaRefs>
    <ds:schemaRef ds:uri="http://schemas.microsoft.com/sharepoint/v3/contenttype/forms"/>
  </ds:schemaRefs>
</ds:datastoreItem>
</file>

<file path=customXml/itemProps3.xml><?xml version="1.0" encoding="utf-8"?>
<ds:datastoreItem xmlns:ds="http://schemas.openxmlformats.org/officeDocument/2006/customXml" ds:itemID="{F660EDD7-E909-4F5C-BE9B-A933062C9265}">
  <ds:schemaRefs>
    <ds:schemaRef ds:uri="http://purl.org/dc/elements/1.1/"/>
    <ds:schemaRef ds:uri="http://schemas.microsoft.com/office/infopath/2007/PartnerControls"/>
    <ds:schemaRef ds:uri="ed295306-3c54-4e41-967b-fdaf4310cd4d"/>
    <ds:schemaRef ds:uri="http://schemas.openxmlformats.org/package/2006/metadata/core-properties"/>
    <ds:schemaRef ds:uri="http://schemas.microsoft.com/office/2006/metadata/properties"/>
    <ds:schemaRef ds:uri="http://purl.org/dc/dcmitype/"/>
    <ds:schemaRef ds:uri="http://schemas.microsoft.com/office/2006/documentManagement/typ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1729</Words>
  <Application>Microsoft Office PowerPoint</Application>
  <PresentationFormat>Custom</PresentationFormat>
  <Paragraphs>152</Paragraphs>
  <Slides>16</Slides>
  <Notes>15</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Calibri</vt:lpstr>
      <vt:lpstr>Times New Roman Condensed Italics</vt:lpstr>
      <vt:lpstr>Aptos</vt:lpstr>
      <vt:lpstr>Gotham</vt:lpstr>
      <vt:lpstr>Arial</vt:lpstr>
      <vt:lpstr>Times New Roman</vt:lpstr>
      <vt:lpstr>Times New Roman Condensed</vt:lpstr>
      <vt:lpstr>Gotham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Lukas Janotka</dc:creator>
  <cp:lastModifiedBy>Lukas Janotka (s)</cp:lastModifiedBy>
  <cp:revision>1</cp:revision>
  <dcterms:created xsi:type="dcterms:W3CDTF">2006-08-16T00:00:00Z</dcterms:created>
  <dcterms:modified xsi:type="dcterms:W3CDTF">2025-06-03T10:52:19Z</dcterms:modified>
  <dc:identifier>DAGpNZkSkuI</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0x010100F8E1F6956E031A459890E23C2BD8DABC</vt:lpwstr>
  </property>
</Properties>
</file>